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97" r:id="rId3"/>
    <p:sldId id="307" r:id="rId4"/>
    <p:sldId id="305" r:id="rId5"/>
    <p:sldId id="257" r:id="rId6"/>
    <p:sldId id="306" r:id="rId7"/>
    <p:sldId id="302" r:id="rId8"/>
    <p:sldId id="308" r:id="rId9"/>
    <p:sldId id="289" r:id="rId10"/>
    <p:sldId id="301" r:id="rId11"/>
    <p:sldId id="293" r:id="rId12"/>
    <p:sldId id="260" r:id="rId13"/>
    <p:sldId id="267" r:id="rId14"/>
    <p:sldId id="266" r:id="rId15"/>
    <p:sldId id="303" r:id="rId16"/>
    <p:sldId id="264" r:id="rId17"/>
    <p:sldId id="265" r:id="rId18"/>
    <p:sldId id="309" r:id="rId19"/>
    <p:sldId id="313" r:id="rId20"/>
    <p:sldId id="269" r:id="rId21"/>
    <p:sldId id="294" r:id="rId22"/>
    <p:sldId id="310" r:id="rId23"/>
    <p:sldId id="311" r:id="rId24"/>
    <p:sldId id="290" r:id="rId25"/>
    <p:sldId id="291" r:id="rId26"/>
    <p:sldId id="274" r:id="rId27"/>
    <p:sldId id="275" r:id="rId28"/>
    <p:sldId id="276" r:id="rId29"/>
    <p:sldId id="277" r:id="rId30"/>
    <p:sldId id="273" r:id="rId31"/>
    <p:sldId id="272" r:id="rId32"/>
    <p:sldId id="312" r:id="rId33"/>
    <p:sldId id="292" r:id="rId34"/>
    <p:sldId id="261" r:id="rId35"/>
    <p:sldId id="262" r:id="rId36"/>
    <p:sldId id="284" r:id="rId37"/>
    <p:sldId id="298" r:id="rId38"/>
    <p:sldId id="300" r:id="rId39"/>
    <p:sldId id="299" r:id="rId40"/>
    <p:sldId id="304" r:id="rId41"/>
    <p:sldId id="314" r:id="rId42"/>
    <p:sldId id="317" r:id="rId43"/>
    <p:sldId id="316" r:id="rId44"/>
    <p:sldId id="318" r:id="rId45"/>
    <p:sldId id="315" r:id="rId46"/>
    <p:sldId id="319" r:id="rId47"/>
    <p:sldId id="320" r:id="rId48"/>
    <p:sldId id="321" r:id="rId49"/>
    <p:sldId id="288" r:id="rId50"/>
    <p:sldId id="296" r:id="rId51"/>
    <p:sldId id="278" r:id="rId52"/>
    <p:sldId id="279" r:id="rId53"/>
    <p:sldId id="280" r:id="rId54"/>
    <p:sldId id="283" r:id="rId55"/>
    <p:sldId id="286" r:id="rId56"/>
    <p:sldId id="281" r:id="rId57"/>
    <p:sldId id="282" r:id="rId58"/>
    <p:sldId id="287" r:id="rId59"/>
    <p:sldId id="295" r:id="rId60"/>
    <p:sldId id="268" r:id="rId6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35"/>
    <p:restoredTop sz="83379"/>
  </p:normalViewPr>
  <p:slideViewPr>
    <p:cSldViewPr snapToGrid="0" snapToObjects="1">
      <p:cViewPr varScale="1">
        <p:scale>
          <a:sx n="105" d="100"/>
          <a:sy n="105" d="100"/>
        </p:scale>
        <p:origin x="12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6E218E-BF95-9042-9553-C2C67AA3EE53}"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zh-CN" altLang="en-US"/>
        </a:p>
      </dgm:t>
    </dgm:pt>
    <dgm:pt modelId="{D83D763F-2453-3644-9FBF-A2B1B6E449EE}">
      <dgm:prSet phldrT="[文本]"/>
      <dgm:spPr/>
      <dgm:t>
        <a:bodyPr/>
        <a:lstStyle/>
        <a:p>
          <a:r>
            <a:rPr lang="zh-CN" altLang="en-US" dirty="0" smtClean="0"/>
            <a:t>更快速的交付和部署</a:t>
          </a:r>
          <a:endParaRPr lang="zh-CN" altLang="en-US" dirty="0"/>
        </a:p>
      </dgm:t>
    </dgm:pt>
    <dgm:pt modelId="{06C8AA25-2FFD-DC48-8F5D-837C04A5937B}" type="parTrans" cxnId="{932F76D2-2138-8F46-8B36-BAB4889BF52C}">
      <dgm:prSet/>
      <dgm:spPr/>
      <dgm:t>
        <a:bodyPr/>
        <a:lstStyle/>
        <a:p>
          <a:endParaRPr lang="zh-CN" altLang="en-US"/>
        </a:p>
      </dgm:t>
    </dgm:pt>
    <dgm:pt modelId="{5F0134BE-A65A-024A-AC3F-74F1949C19F3}" type="sibTrans" cxnId="{932F76D2-2138-8F46-8B36-BAB4889BF52C}">
      <dgm:prSet/>
      <dgm:spPr/>
      <dgm:t>
        <a:bodyPr/>
        <a:lstStyle/>
        <a:p>
          <a:endParaRPr lang="zh-CN" altLang="en-US"/>
        </a:p>
      </dgm:t>
    </dgm:pt>
    <dgm:pt modelId="{E6CA33CF-AFF1-614A-9D44-8E318374D58C}">
      <dgm:prSet phldrT="[文本]"/>
      <dgm:spPr/>
      <dgm:t>
        <a:bodyPr/>
        <a:lstStyle/>
        <a:p>
          <a:r>
            <a:rPr lang="zh-CN" altLang="en-US" dirty="0" smtClean="0"/>
            <a:t>更高效的虚拟化</a:t>
          </a:r>
          <a:endParaRPr lang="zh-CN" altLang="en-US" dirty="0"/>
        </a:p>
      </dgm:t>
    </dgm:pt>
    <dgm:pt modelId="{EEFBCE6C-19D9-9240-A32A-BE83588D7057}" type="parTrans" cxnId="{6F9DFF26-D494-3848-B2C1-E5001BAA3A71}">
      <dgm:prSet/>
      <dgm:spPr/>
      <dgm:t>
        <a:bodyPr/>
        <a:lstStyle/>
        <a:p>
          <a:endParaRPr lang="zh-CN" altLang="en-US"/>
        </a:p>
      </dgm:t>
    </dgm:pt>
    <dgm:pt modelId="{4B83C413-DCF6-404B-9595-5B8C56E35E6C}" type="sibTrans" cxnId="{6F9DFF26-D494-3848-B2C1-E5001BAA3A71}">
      <dgm:prSet/>
      <dgm:spPr/>
      <dgm:t>
        <a:bodyPr/>
        <a:lstStyle/>
        <a:p>
          <a:endParaRPr lang="zh-CN" altLang="en-US"/>
        </a:p>
      </dgm:t>
    </dgm:pt>
    <dgm:pt modelId="{193CFCC2-1436-1E42-AC30-B249593A6E0E}">
      <dgm:prSet phldrT="[文本]"/>
      <dgm:spPr/>
      <dgm:t>
        <a:bodyPr/>
        <a:lstStyle/>
        <a:p>
          <a:r>
            <a:rPr lang="zh-CN" altLang="en-US" dirty="0" smtClean="0"/>
            <a:t>更高的资源利用率</a:t>
          </a:r>
          <a:endParaRPr lang="zh-CN" altLang="en-US" dirty="0"/>
        </a:p>
      </dgm:t>
    </dgm:pt>
    <dgm:pt modelId="{7C31803F-C3AE-E241-83AA-57910968C5FB}" type="parTrans" cxnId="{334C5BC2-E91F-9142-A112-6465867E315A}">
      <dgm:prSet/>
      <dgm:spPr/>
      <dgm:t>
        <a:bodyPr/>
        <a:lstStyle/>
        <a:p>
          <a:endParaRPr lang="zh-CN" altLang="en-US"/>
        </a:p>
      </dgm:t>
    </dgm:pt>
    <dgm:pt modelId="{F5BC2B1F-BC6B-0C47-B53D-7A25D7AF3308}" type="sibTrans" cxnId="{334C5BC2-E91F-9142-A112-6465867E315A}">
      <dgm:prSet/>
      <dgm:spPr/>
      <dgm:t>
        <a:bodyPr/>
        <a:lstStyle/>
        <a:p>
          <a:endParaRPr lang="zh-CN" altLang="en-US"/>
        </a:p>
      </dgm:t>
    </dgm:pt>
    <dgm:pt modelId="{071DFE4B-5E6A-3E40-9439-1E8054E8BDB6}">
      <dgm:prSet phldrT="[文本]"/>
      <dgm:spPr/>
      <dgm:t>
        <a:bodyPr/>
        <a:lstStyle/>
        <a:p>
          <a:r>
            <a:rPr lang="zh-CN" altLang="en-US" dirty="0" smtClean="0"/>
            <a:t>更轻松的迁移和扩展</a:t>
          </a:r>
          <a:endParaRPr lang="zh-CN" altLang="en-US" dirty="0"/>
        </a:p>
      </dgm:t>
    </dgm:pt>
    <dgm:pt modelId="{F61DBF4C-2F74-B848-B521-2AFF9AF40AF6}" type="parTrans" cxnId="{355CB39E-6A37-6547-8F18-E7ACC88445F2}">
      <dgm:prSet/>
      <dgm:spPr/>
      <dgm:t>
        <a:bodyPr/>
        <a:lstStyle/>
        <a:p>
          <a:endParaRPr lang="zh-CN" altLang="en-US"/>
        </a:p>
      </dgm:t>
    </dgm:pt>
    <dgm:pt modelId="{1E086F97-22C5-DD4F-A3A5-19258D749300}" type="sibTrans" cxnId="{355CB39E-6A37-6547-8F18-E7ACC88445F2}">
      <dgm:prSet/>
      <dgm:spPr/>
      <dgm:t>
        <a:bodyPr/>
        <a:lstStyle/>
        <a:p>
          <a:endParaRPr lang="zh-CN" altLang="en-US"/>
        </a:p>
      </dgm:t>
    </dgm:pt>
    <dgm:pt modelId="{C2E7D071-65C0-AE49-9A40-DE491A13E152}">
      <dgm:prSet phldrT="[文本]"/>
      <dgm:spPr/>
      <dgm:t>
        <a:bodyPr/>
        <a:lstStyle/>
        <a:p>
          <a:r>
            <a:rPr lang="zh-CN" altLang="en-US" dirty="0" smtClean="0"/>
            <a:t>更简单的管理</a:t>
          </a:r>
          <a:endParaRPr lang="zh-CN" altLang="en-US" dirty="0"/>
        </a:p>
      </dgm:t>
    </dgm:pt>
    <dgm:pt modelId="{9E64FBF9-A9E1-0B47-9B23-DB4991ED43B7}" type="parTrans" cxnId="{38B3B5A7-B4B2-8E49-BB77-BB89A9CFBEAC}">
      <dgm:prSet/>
      <dgm:spPr/>
      <dgm:t>
        <a:bodyPr/>
        <a:lstStyle/>
        <a:p>
          <a:endParaRPr lang="zh-CN" altLang="en-US"/>
        </a:p>
      </dgm:t>
    </dgm:pt>
    <dgm:pt modelId="{1532428D-ECA6-2447-A4BE-4B7EB58A317F}" type="sibTrans" cxnId="{38B3B5A7-B4B2-8E49-BB77-BB89A9CFBEAC}">
      <dgm:prSet/>
      <dgm:spPr/>
      <dgm:t>
        <a:bodyPr/>
        <a:lstStyle/>
        <a:p>
          <a:endParaRPr lang="zh-CN" altLang="en-US"/>
        </a:p>
      </dgm:t>
    </dgm:pt>
    <dgm:pt modelId="{E5DFEBEB-1DF9-3840-92AB-3AC68659CB61}" type="pres">
      <dgm:prSet presAssocID="{ED6E218E-BF95-9042-9553-C2C67AA3EE53}" presName="cycle" presStyleCnt="0">
        <dgm:presLayoutVars>
          <dgm:dir/>
          <dgm:resizeHandles val="exact"/>
        </dgm:presLayoutVars>
      </dgm:prSet>
      <dgm:spPr/>
      <dgm:t>
        <a:bodyPr/>
        <a:lstStyle/>
        <a:p>
          <a:endParaRPr lang="zh-CN" altLang="en-US"/>
        </a:p>
      </dgm:t>
    </dgm:pt>
    <dgm:pt modelId="{169C27D6-D9FF-AE45-BA41-BA423A7412BB}" type="pres">
      <dgm:prSet presAssocID="{D83D763F-2453-3644-9FBF-A2B1B6E449EE}" presName="node" presStyleLbl="node1" presStyleIdx="0" presStyleCnt="5">
        <dgm:presLayoutVars>
          <dgm:bulletEnabled val="1"/>
        </dgm:presLayoutVars>
      </dgm:prSet>
      <dgm:spPr/>
      <dgm:t>
        <a:bodyPr/>
        <a:lstStyle/>
        <a:p>
          <a:endParaRPr lang="zh-CN" altLang="en-US"/>
        </a:p>
      </dgm:t>
    </dgm:pt>
    <dgm:pt modelId="{227D01FE-9780-EA43-8DB2-BB82CBF6D231}" type="pres">
      <dgm:prSet presAssocID="{D83D763F-2453-3644-9FBF-A2B1B6E449EE}" presName="spNode" presStyleCnt="0"/>
      <dgm:spPr/>
    </dgm:pt>
    <dgm:pt modelId="{CE642DDF-2C5D-BC40-984F-0D601088FDCC}" type="pres">
      <dgm:prSet presAssocID="{5F0134BE-A65A-024A-AC3F-74F1949C19F3}" presName="sibTrans" presStyleLbl="sibTrans1D1" presStyleIdx="0" presStyleCnt="5"/>
      <dgm:spPr/>
      <dgm:t>
        <a:bodyPr/>
        <a:lstStyle/>
        <a:p>
          <a:endParaRPr lang="zh-CN" altLang="en-US"/>
        </a:p>
      </dgm:t>
    </dgm:pt>
    <dgm:pt modelId="{F3461ACC-E00F-7745-9171-50E4B24549E0}" type="pres">
      <dgm:prSet presAssocID="{E6CA33CF-AFF1-614A-9D44-8E318374D58C}" presName="node" presStyleLbl="node1" presStyleIdx="1" presStyleCnt="5">
        <dgm:presLayoutVars>
          <dgm:bulletEnabled val="1"/>
        </dgm:presLayoutVars>
      </dgm:prSet>
      <dgm:spPr/>
      <dgm:t>
        <a:bodyPr/>
        <a:lstStyle/>
        <a:p>
          <a:endParaRPr lang="zh-CN" altLang="en-US"/>
        </a:p>
      </dgm:t>
    </dgm:pt>
    <dgm:pt modelId="{3F6C4531-73A2-4E49-AE3E-831CB64403E1}" type="pres">
      <dgm:prSet presAssocID="{E6CA33CF-AFF1-614A-9D44-8E318374D58C}" presName="spNode" presStyleCnt="0"/>
      <dgm:spPr/>
    </dgm:pt>
    <dgm:pt modelId="{392A2D05-C18B-824D-8A49-12290488EBE4}" type="pres">
      <dgm:prSet presAssocID="{4B83C413-DCF6-404B-9595-5B8C56E35E6C}" presName="sibTrans" presStyleLbl="sibTrans1D1" presStyleIdx="1" presStyleCnt="5"/>
      <dgm:spPr/>
      <dgm:t>
        <a:bodyPr/>
        <a:lstStyle/>
        <a:p>
          <a:endParaRPr lang="zh-CN" altLang="en-US"/>
        </a:p>
      </dgm:t>
    </dgm:pt>
    <dgm:pt modelId="{46519838-6888-B945-B347-8209138F18C9}" type="pres">
      <dgm:prSet presAssocID="{193CFCC2-1436-1E42-AC30-B249593A6E0E}" presName="node" presStyleLbl="node1" presStyleIdx="2" presStyleCnt="5">
        <dgm:presLayoutVars>
          <dgm:bulletEnabled val="1"/>
        </dgm:presLayoutVars>
      </dgm:prSet>
      <dgm:spPr/>
      <dgm:t>
        <a:bodyPr/>
        <a:lstStyle/>
        <a:p>
          <a:endParaRPr lang="zh-CN" altLang="en-US"/>
        </a:p>
      </dgm:t>
    </dgm:pt>
    <dgm:pt modelId="{B6F2F653-C472-9343-BADD-063E81E06B6F}" type="pres">
      <dgm:prSet presAssocID="{193CFCC2-1436-1E42-AC30-B249593A6E0E}" presName="spNode" presStyleCnt="0"/>
      <dgm:spPr/>
    </dgm:pt>
    <dgm:pt modelId="{B5A67A99-0510-0B4C-B680-ED81209DEC90}" type="pres">
      <dgm:prSet presAssocID="{F5BC2B1F-BC6B-0C47-B53D-7A25D7AF3308}" presName="sibTrans" presStyleLbl="sibTrans1D1" presStyleIdx="2" presStyleCnt="5"/>
      <dgm:spPr/>
      <dgm:t>
        <a:bodyPr/>
        <a:lstStyle/>
        <a:p>
          <a:endParaRPr lang="zh-CN" altLang="en-US"/>
        </a:p>
      </dgm:t>
    </dgm:pt>
    <dgm:pt modelId="{B4763AC3-3200-6B41-A2E0-28B91949F309}" type="pres">
      <dgm:prSet presAssocID="{071DFE4B-5E6A-3E40-9439-1E8054E8BDB6}" presName="node" presStyleLbl="node1" presStyleIdx="3" presStyleCnt="5">
        <dgm:presLayoutVars>
          <dgm:bulletEnabled val="1"/>
        </dgm:presLayoutVars>
      </dgm:prSet>
      <dgm:spPr/>
      <dgm:t>
        <a:bodyPr/>
        <a:lstStyle/>
        <a:p>
          <a:endParaRPr lang="zh-CN" altLang="en-US"/>
        </a:p>
      </dgm:t>
    </dgm:pt>
    <dgm:pt modelId="{0DC60750-3453-8048-A2C5-7817BB9721FC}" type="pres">
      <dgm:prSet presAssocID="{071DFE4B-5E6A-3E40-9439-1E8054E8BDB6}" presName="spNode" presStyleCnt="0"/>
      <dgm:spPr/>
    </dgm:pt>
    <dgm:pt modelId="{E2ED5AA9-7547-C24C-9480-A10036E8A68A}" type="pres">
      <dgm:prSet presAssocID="{1E086F97-22C5-DD4F-A3A5-19258D749300}" presName="sibTrans" presStyleLbl="sibTrans1D1" presStyleIdx="3" presStyleCnt="5"/>
      <dgm:spPr/>
      <dgm:t>
        <a:bodyPr/>
        <a:lstStyle/>
        <a:p>
          <a:endParaRPr lang="zh-CN" altLang="en-US"/>
        </a:p>
      </dgm:t>
    </dgm:pt>
    <dgm:pt modelId="{8A71A8CE-A63F-6744-9C3D-182FC5700C7F}" type="pres">
      <dgm:prSet presAssocID="{C2E7D071-65C0-AE49-9A40-DE491A13E152}" presName="node" presStyleLbl="node1" presStyleIdx="4" presStyleCnt="5">
        <dgm:presLayoutVars>
          <dgm:bulletEnabled val="1"/>
        </dgm:presLayoutVars>
      </dgm:prSet>
      <dgm:spPr/>
      <dgm:t>
        <a:bodyPr/>
        <a:lstStyle/>
        <a:p>
          <a:endParaRPr lang="zh-CN" altLang="en-US"/>
        </a:p>
      </dgm:t>
    </dgm:pt>
    <dgm:pt modelId="{B16B54B2-EABB-7049-9907-CE0281EB4CEA}" type="pres">
      <dgm:prSet presAssocID="{C2E7D071-65C0-AE49-9A40-DE491A13E152}" presName="spNode" presStyleCnt="0"/>
      <dgm:spPr/>
    </dgm:pt>
    <dgm:pt modelId="{6814D2E8-1AFF-4B47-9C21-31C94ACB59D5}" type="pres">
      <dgm:prSet presAssocID="{1532428D-ECA6-2447-A4BE-4B7EB58A317F}" presName="sibTrans" presStyleLbl="sibTrans1D1" presStyleIdx="4" presStyleCnt="5"/>
      <dgm:spPr/>
      <dgm:t>
        <a:bodyPr/>
        <a:lstStyle/>
        <a:p>
          <a:endParaRPr lang="zh-CN" altLang="en-US"/>
        </a:p>
      </dgm:t>
    </dgm:pt>
  </dgm:ptLst>
  <dgm:cxnLst>
    <dgm:cxn modelId="{355CB39E-6A37-6547-8F18-E7ACC88445F2}" srcId="{ED6E218E-BF95-9042-9553-C2C67AA3EE53}" destId="{071DFE4B-5E6A-3E40-9439-1E8054E8BDB6}" srcOrd="3" destOrd="0" parTransId="{F61DBF4C-2F74-B848-B521-2AFF9AF40AF6}" sibTransId="{1E086F97-22C5-DD4F-A3A5-19258D749300}"/>
    <dgm:cxn modelId="{6ECA2DA7-39A1-6D40-B114-3F729F9C4669}" type="presOf" srcId="{1E086F97-22C5-DD4F-A3A5-19258D749300}" destId="{E2ED5AA9-7547-C24C-9480-A10036E8A68A}" srcOrd="0" destOrd="0" presId="urn:microsoft.com/office/officeart/2005/8/layout/cycle5"/>
    <dgm:cxn modelId="{3C05308A-0755-784E-81D9-4E6C82ECBA19}" type="presOf" srcId="{1532428D-ECA6-2447-A4BE-4B7EB58A317F}" destId="{6814D2E8-1AFF-4B47-9C21-31C94ACB59D5}" srcOrd="0" destOrd="0" presId="urn:microsoft.com/office/officeart/2005/8/layout/cycle5"/>
    <dgm:cxn modelId="{932F76D2-2138-8F46-8B36-BAB4889BF52C}" srcId="{ED6E218E-BF95-9042-9553-C2C67AA3EE53}" destId="{D83D763F-2453-3644-9FBF-A2B1B6E449EE}" srcOrd="0" destOrd="0" parTransId="{06C8AA25-2FFD-DC48-8F5D-837C04A5937B}" sibTransId="{5F0134BE-A65A-024A-AC3F-74F1949C19F3}"/>
    <dgm:cxn modelId="{64F7B3EA-2CDD-584A-B160-F008D6489002}" type="presOf" srcId="{071DFE4B-5E6A-3E40-9439-1E8054E8BDB6}" destId="{B4763AC3-3200-6B41-A2E0-28B91949F309}" srcOrd="0" destOrd="0" presId="urn:microsoft.com/office/officeart/2005/8/layout/cycle5"/>
    <dgm:cxn modelId="{D68FA39C-ECA5-5548-8513-EAD4729ABC81}" type="presOf" srcId="{C2E7D071-65C0-AE49-9A40-DE491A13E152}" destId="{8A71A8CE-A63F-6744-9C3D-182FC5700C7F}" srcOrd="0" destOrd="0" presId="urn:microsoft.com/office/officeart/2005/8/layout/cycle5"/>
    <dgm:cxn modelId="{CDE6B549-7540-A84E-9CDF-1EBC0A9DE857}" type="presOf" srcId="{ED6E218E-BF95-9042-9553-C2C67AA3EE53}" destId="{E5DFEBEB-1DF9-3840-92AB-3AC68659CB61}" srcOrd="0" destOrd="0" presId="urn:microsoft.com/office/officeart/2005/8/layout/cycle5"/>
    <dgm:cxn modelId="{F9416FAF-6597-6A47-8648-1AD33483A280}" type="presOf" srcId="{193CFCC2-1436-1E42-AC30-B249593A6E0E}" destId="{46519838-6888-B945-B347-8209138F18C9}" srcOrd="0" destOrd="0" presId="urn:microsoft.com/office/officeart/2005/8/layout/cycle5"/>
    <dgm:cxn modelId="{E57C1345-203B-284F-A555-1BAC9B608F09}" type="presOf" srcId="{F5BC2B1F-BC6B-0C47-B53D-7A25D7AF3308}" destId="{B5A67A99-0510-0B4C-B680-ED81209DEC90}" srcOrd="0" destOrd="0" presId="urn:microsoft.com/office/officeart/2005/8/layout/cycle5"/>
    <dgm:cxn modelId="{B196F604-0F9B-B74E-BB97-633581CC997C}" type="presOf" srcId="{5F0134BE-A65A-024A-AC3F-74F1949C19F3}" destId="{CE642DDF-2C5D-BC40-984F-0D601088FDCC}" srcOrd="0" destOrd="0" presId="urn:microsoft.com/office/officeart/2005/8/layout/cycle5"/>
    <dgm:cxn modelId="{38B3B5A7-B4B2-8E49-BB77-BB89A9CFBEAC}" srcId="{ED6E218E-BF95-9042-9553-C2C67AA3EE53}" destId="{C2E7D071-65C0-AE49-9A40-DE491A13E152}" srcOrd="4" destOrd="0" parTransId="{9E64FBF9-A9E1-0B47-9B23-DB4991ED43B7}" sibTransId="{1532428D-ECA6-2447-A4BE-4B7EB58A317F}"/>
    <dgm:cxn modelId="{9B788BD4-EA51-B141-8016-5D45C734D2BD}" type="presOf" srcId="{E6CA33CF-AFF1-614A-9D44-8E318374D58C}" destId="{F3461ACC-E00F-7745-9171-50E4B24549E0}" srcOrd="0" destOrd="0" presId="urn:microsoft.com/office/officeart/2005/8/layout/cycle5"/>
    <dgm:cxn modelId="{8D813CFC-C14E-8F49-BD41-8D16079F6A56}" type="presOf" srcId="{D83D763F-2453-3644-9FBF-A2B1B6E449EE}" destId="{169C27D6-D9FF-AE45-BA41-BA423A7412BB}" srcOrd="0" destOrd="0" presId="urn:microsoft.com/office/officeart/2005/8/layout/cycle5"/>
    <dgm:cxn modelId="{334C5BC2-E91F-9142-A112-6465867E315A}" srcId="{ED6E218E-BF95-9042-9553-C2C67AA3EE53}" destId="{193CFCC2-1436-1E42-AC30-B249593A6E0E}" srcOrd="2" destOrd="0" parTransId="{7C31803F-C3AE-E241-83AA-57910968C5FB}" sibTransId="{F5BC2B1F-BC6B-0C47-B53D-7A25D7AF3308}"/>
    <dgm:cxn modelId="{46BF5050-0DD5-2345-A520-2CC96A084427}" type="presOf" srcId="{4B83C413-DCF6-404B-9595-5B8C56E35E6C}" destId="{392A2D05-C18B-824D-8A49-12290488EBE4}" srcOrd="0" destOrd="0" presId="urn:microsoft.com/office/officeart/2005/8/layout/cycle5"/>
    <dgm:cxn modelId="{6F9DFF26-D494-3848-B2C1-E5001BAA3A71}" srcId="{ED6E218E-BF95-9042-9553-C2C67AA3EE53}" destId="{E6CA33CF-AFF1-614A-9D44-8E318374D58C}" srcOrd="1" destOrd="0" parTransId="{EEFBCE6C-19D9-9240-A32A-BE83588D7057}" sibTransId="{4B83C413-DCF6-404B-9595-5B8C56E35E6C}"/>
    <dgm:cxn modelId="{51060D2F-9FB0-E448-B728-A9469F3A3199}" type="presParOf" srcId="{E5DFEBEB-1DF9-3840-92AB-3AC68659CB61}" destId="{169C27D6-D9FF-AE45-BA41-BA423A7412BB}" srcOrd="0" destOrd="0" presId="urn:microsoft.com/office/officeart/2005/8/layout/cycle5"/>
    <dgm:cxn modelId="{D303F637-DC09-FD43-B0EA-298C1C182EBB}" type="presParOf" srcId="{E5DFEBEB-1DF9-3840-92AB-3AC68659CB61}" destId="{227D01FE-9780-EA43-8DB2-BB82CBF6D231}" srcOrd="1" destOrd="0" presId="urn:microsoft.com/office/officeart/2005/8/layout/cycle5"/>
    <dgm:cxn modelId="{AB5AD2A0-4B82-F74C-90DA-2B746A7C32A7}" type="presParOf" srcId="{E5DFEBEB-1DF9-3840-92AB-3AC68659CB61}" destId="{CE642DDF-2C5D-BC40-984F-0D601088FDCC}" srcOrd="2" destOrd="0" presId="urn:microsoft.com/office/officeart/2005/8/layout/cycle5"/>
    <dgm:cxn modelId="{E4DBEBDA-59FD-4443-B6B4-72C035F0EAFD}" type="presParOf" srcId="{E5DFEBEB-1DF9-3840-92AB-3AC68659CB61}" destId="{F3461ACC-E00F-7745-9171-50E4B24549E0}" srcOrd="3" destOrd="0" presId="urn:microsoft.com/office/officeart/2005/8/layout/cycle5"/>
    <dgm:cxn modelId="{15811188-6B2A-C145-851A-3CF56CB95269}" type="presParOf" srcId="{E5DFEBEB-1DF9-3840-92AB-3AC68659CB61}" destId="{3F6C4531-73A2-4E49-AE3E-831CB64403E1}" srcOrd="4" destOrd="0" presId="urn:microsoft.com/office/officeart/2005/8/layout/cycle5"/>
    <dgm:cxn modelId="{9BC08FC8-B130-8445-A6A9-4EDF814BDDB3}" type="presParOf" srcId="{E5DFEBEB-1DF9-3840-92AB-3AC68659CB61}" destId="{392A2D05-C18B-824D-8A49-12290488EBE4}" srcOrd="5" destOrd="0" presId="urn:microsoft.com/office/officeart/2005/8/layout/cycle5"/>
    <dgm:cxn modelId="{0E8B0CAD-CBF1-D346-B303-A30A3E91DDC5}" type="presParOf" srcId="{E5DFEBEB-1DF9-3840-92AB-3AC68659CB61}" destId="{46519838-6888-B945-B347-8209138F18C9}" srcOrd="6" destOrd="0" presId="urn:microsoft.com/office/officeart/2005/8/layout/cycle5"/>
    <dgm:cxn modelId="{9F2AE603-69B4-E842-89ED-F3337D7DB734}" type="presParOf" srcId="{E5DFEBEB-1DF9-3840-92AB-3AC68659CB61}" destId="{B6F2F653-C472-9343-BADD-063E81E06B6F}" srcOrd="7" destOrd="0" presId="urn:microsoft.com/office/officeart/2005/8/layout/cycle5"/>
    <dgm:cxn modelId="{FE3AA935-E083-E24D-9402-C77C5E01C041}" type="presParOf" srcId="{E5DFEBEB-1DF9-3840-92AB-3AC68659CB61}" destId="{B5A67A99-0510-0B4C-B680-ED81209DEC90}" srcOrd="8" destOrd="0" presId="urn:microsoft.com/office/officeart/2005/8/layout/cycle5"/>
    <dgm:cxn modelId="{8DD5E2C0-CECE-8044-872B-9DD88EA48670}" type="presParOf" srcId="{E5DFEBEB-1DF9-3840-92AB-3AC68659CB61}" destId="{B4763AC3-3200-6B41-A2E0-28B91949F309}" srcOrd="9" destOrd="0" presId="urn:microsoft.com/office/officeart/2005/8/layout/cycle5"/>
    <dgm:cxn modelId="{1FDB920B-8597-3B46-82EA-E033931D6644}" type="presParOf" srcId="{E5DFEBEB-1DF9-3840-92AB-3AC68659CB61}" destId="{0DC60750-3453-8048-A2C5-7817BB9721FC}" srcOrd="10" destOrd="0" presId="urn:microsoft.com/office/officeart/2005/8/layout/cycle5"/>
    <dgm:cxn modelId="{4E999D76-B3D9-F842-BFB9-E542FE096BD4}" type="presParOf" srcId="{E5DFEBEB-1DF9-3840-92AB-3AC68659CB61}" destId="{E2ED5AA9-7547-C24C-9480-A10036E8A68A}" srcOrd="11" destOrd="0" presId="urn:microsoft.com/office/officeart/2005/8/layout/cycle5"/>
    <dgm:cxn modelId="{4A59D653-6D38-0747-8677-E7DD6EBE7B5C}" type="presParOf" srcId="{E5DFEBEB-1DF9-3840-92AB-3AC68659CB61}" destId="{8A71A8CE-A63F-6744-9C3D-182FC5700C7F}" srcOrd="12" destOrd="0" presId="urn:microsoft.com/office/officeart/2005/8/layout/cycle5"/>
    <dgm:cxn modelId="{84A9A709-4634-204C-A703-13ED55F6F333}" type="presParOf" srcId="{E5DFEBEB-1DF9-3840-92AB-3AC68659CB61}" destId="{B16B54B2-EABB-7049-9907-CE0281EB4CEA}" srcOrd="13" destOrd="0" presId="urn:microsoft.com/office/officeart/2005/8/layout/cycle5"/>
    <dgm:cxn modelId="{9ABFC6E2-438B-FB49-AC92-9B36F1453775}" type="presParOf" srcId="{E5DFEBEB-1DF9-3840-92AB-3AC68659CB61}" destId="{6814D2E8-1AFF-4B47-9C21-31C94ACB59D5}" srcOrd="14" destOrd="0" presId="urn:microsoft.com/office/officeart/2005/8/layout/cycle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6E218E-BF95-9042-9553-C2C67AA3EE53}" type="doc">
      <dgm:prSet loTypeId="urn:microsoft.com/office/officeart/2005/8/layout/cycle5" loCatId="" qsTypeId="urn:microsoft.com/office/officeart/2005/8/quickstyle/simple4" qsCatId="simple" csTypeId="urn:microsoft.com/office/officeart/2005/8/colors/accent1_2" csCatId="accent1" phldr="1"/>
      <dgm:spPr/>
      <dgm:t>
        <a:bodyPr/>
        <a:lstStyle/>
        <a:p>
          <a:endParaRPr lang="zh-CN" altLang="en-US"/>
        </a:p>
      </dgm:t>
    </dgm:pt>
    <dgm:pt modelId="{D83D763F-2453-3644-9FBF-A2B1B6E449EE}">
      <dgm:prSet phldrT="[文本]"/>
      <dgm:spPr/>
      <dgm:t>
        <a:bodyPr/>
        <a:lstStyle/>
        <a:p>
          <a:r>
            <a:rPr lang="zh-CN" altLang="en-US" dirty="0" smtClean="0"/>
            <a:t>易上手的封装</a:t>
          </a:r>
          <a:endParaRPr lang="zh-CN" altLang="en-US" dirty="0"/>
        </a:p>
      </dgm:t>
    </dgm:pt>
    <dgm:pt modelId="{06C8AA25-2FFD-DC48-8F5D-837C04A5937B}" type="parTrans" cxnId="{932F76D2-2138-8F46-8B36-BAB4889BF52C}">
      <dgm:prSet/>
      <dgm:spPr/>
      <dgm:t>
        <a:bodyPr/>
        <a:lstStyle/>
        <a:p>
          <a:endParaRPr lang="zh-CN" altLang="en-US"/>
        </a:p>
      </dgm:t>
    </dgm:pt>
    <dgm:pt modelId="{5F0134BE-A65A-024A-AC3F-74F1949C19F3}" type="sibTrans" cxnId="{932F76D2-2138-8F46-8B36-BAB4889BF52C}">
      <dgm:prSet/>
      <dgm:spPr/>
      <dgm:t>
        <a:bodyPr/>
        <a:lstStyle/>
        <a:p>
          <a:endParaRPr lang="zh-CN" altLang="en-US"/>
        </a:p>
      </dgm:t>
    </dgm:pt>
    <dgm:pt modelId="{E6CA33CF-AFF1-614A-9D44-8E318374D58C}">
      <dgm:prSet phldrT="[文本]"/>
      <dgm:spPr/>
      <dgm:t>
        <a:bodyPr/>
        <a:lstStyle/>
        <a:p>
          <a:r>
            <a:rPr lang="zh-CN" altLang="en-US" dirty="0" smtClean="0"/>
            <a:t>便捷的镜像管理</a:t>
          </a:r>
          <a:endParaRPr lang="zh-CN" altLang="en-US" dirty="0"/>
        </a:p>
      </dgm:t>
    </dgm:pt>
    <dgm:pt modelId="{EEFBCE6C-19D9-9240-A32A-BE83588D7057}" type="parTrans" cxnId="{6F9DFF26-D494-3848-B2C1-E5001BAA3A71}">
      <dgm:prSet/>
      <dgm:spPr/>
      <dgm:t>
        <a:bodyPr/>
        <a:lstStyle/>
        <a:p>
          <a:endParaRPr lang="zh-CN" altLang="en-US"/>
        </a:p>
      </dgm:t>
    </dgm:pt>
    <dgm:pt modelId="{4B83C413-DCF6-404B-9595-5B8C56E35E6C}" type="sibTrans" cxnId="{6F9DFF26-D494-3848-B2C1-E5001BAA3A71}">
      <dgm:prSet/>
      <dgm:spPr/>
      <dgm:t>
        <a:bodyPr/>
        <a:lstStyle/>
        <a:p>
          <a:endParaRPr lang="zh-CN" altLang="en-US"/>
        </a:p>
      </dgm:t>
    </dgm:pt>
    <dgm:pt modelId="{193CFCC2-1436-1E42-AC30-B249593A6E0E}">
      <dgm:prSet phldrT="[文本]"/>
      <dgm:spPr/>
      <dgm:t>
        <a:bodyPr/>
        <a:lstStyle/>
        <a:p>
          <a:r>
            <a:rPr lang="zh-CN" altLang="en-US" dirty="0" smtClean="0"/>
            <a:t>更高的资源利用率</a:t>
          </a:r>
          <a:endParaRPr lang="zh-CN" altLang="en-US" dirty="0"/>
        </a:p>
      </dgm:t>
    </dgm:pt>
    <dgm:pt modelId="{7C31803F-C3AE-E241-83AA-57910968C5FB}" type="parTrans" cxnId="{334C5BC2-E91F-9142-A112-6465867E315A}">
      <dgm:prSet/>
      <dgm:spPr/>
      <dgm:t>
        <a:bodyPr/>
        <a:lstStyle/>
        <a:p>
          <a:endParaRPr lang="zh-CN" altLang="en-US"/>
        </a:p>
      </dgm:t>
    </dgm:pt>
    <dgm:pt modelId="{F5BC2B1F-BC6B-0C47-B53D-7A25D7AF3308}" type="sibTrans" cxnId="{334C5BC2-E91F-9142-A112-6465867E315A}">
      <dgm:prSet/>
      <dgm:spPr/>
      <dgm:t>
        <a:bodyPr/>
        <a:lstStyle/>
        <a:p>
          <a:endParaRPr lang="zh-CN" altLang="en-US"/>
        </a:p>
      </dgm:t>
    </dgm:pt>
    <dgm:pt modelId="{071DFE4B-5E6A-3E40-9439-1E8054E8BDB6}">
      <dgm:prSet phldrT="[文本]"/>
      <dgm:spPr/>
      <dgm:t>
        <a:bodyPr/>
        <a:lstStyle/>
        <a:p>
          <a:r>
            <a:rPr lang="zh-CN" altLang="en-US" dirty="0" smtClean="0"/>
            <a:t>快速演进</a:t>
          </a:r>
          <a:r>
            <a:rPr lang="en-US" altLang="zh-CN" dirty="0" smtClean="0"/>
            <a:t>&amp;</a:t>
          </a:r>
          <a:r>
            <a:rPr lang="zh-CN" altLang="en-US" dirty="0" smtClean="0"/>
            <a:t>事实标准</a:t>
          </a:r>
          <a:endParaRPr lang="zh-CN" altLang="en-US" dirty="0"/>
        </a:p>
      </dgm:t>
    </dgm:pt>
    <dgm:pt modelId="{F61DBF4C-2F74-B848-B521-2AFF9AF40AF6}" type="parTrans" cxnId="{355CB39E-6A37-6547-8F18-E7ACC88445F2}">
      <dgm:prSet/>
      <dgm:spPr/>
      <dgm:t>
        <a:bodyPr/>
        <a:lstStyle/>
        <a:p>
          <a:endParaRPr lang="zh-CN" altLang="en-US"/>
        </a:p>
      </dgm:t>
    </dgm:pt>
    <dgm:pt modelId="{1E086F97-22C5-DD4F-A3A5-19258D749300}" type="sibTrans" cxnId="{355CB39E-6A37-6547-8F18-E7ACC88445F2}">
      <dgm:prSet/>
      <dgm:spPr/>
      <dgm:t>
        <a:bodyPr/>
        <a:lstStyle/>
        <a:p>
          <a:endParaRPr lang="zh-CN" altLang="en-US"/>
        </a:p>
      </dgm:t>
    </dgm:pt>
    <dgm:pt modelId="{E5DFEBEB-1DF9-3840-92AB-3AC68659CB61}" type="pres">
      <dgm:prSet presAssocID="{ED6E218E-BF95-9042-9553-C2C67AA3EE53}" presName="cycle" presStyleCnt="0">
        <dgm:presLayoutVars>
          <dgm:dir/>
          <dgm:resizeHandles val="exact"/>
        </dgm:presLayoutVars>
      </dgm:prSet>
      <dgm:spPr/>
      <dgm:t>
        <a:bodyPr/>
        <a:lstStyle/>
        <a:p>
          <a:endParaRPr lang="zh-CN" altLang="en-US"/>
        </a:p>
      </dgm:t>
    </dgm:pt>
    <dgm:pt modelId="{169C27D6-D9FF-AE45-BA41-BA423A7412BB}" type="pres">
      <dgm:prSet presAssocID="{D83D763F-2453-3644-9FBF-A2B1B6E449EE}" presName="node" presStyleLbl="node1" presStyleIdx="0" presStyleCnt="4">
        <dgm:presLayoutVars>
          <dgm:bulletEnabled val="1"/>
        </dgm:presLayoutVars>
      </dgm:prSet>
      <dgm:spPr/>
      <dgm:t>
        <a:bodyPr/>
        <a:lstStyle/>
        <a:p>
          <a:endParaRPr lang="zh-CN" altLang="en-US"/>
        </a:p>
      </dgm:t>
    </dgm:pt>
    <dgm:pt modelId="{227D01FE-9780-EA43-8DB2-BB82CBF6D231}" type="pres">
      <dgm:prSet presAssocID="{D83D763F-2453-3644-9FBF-A2B1B6E449EE}" presName="spNode" presStyleCnt="0"/>
      <dgm:spPr/>
    </dgm:pt>
    <dgm:pt modelId="{CE642DDF-2C5D-BC40-984F-0D601088FDCC}" type="pres">
      <dgm:prSet presAssocID="{5F0134BE-A65A-024A-AC3F-74F1949C19F3}" presName="sibTrans" presStyleLbl="sibTrans1D1" presStyleIdx="0" presStyleCnt="4"/>
      <dgm:spPr/>
      <dgm:t>
        <a:bodyPr/>
        <a:lstStyle/>
        <a:p>
          <a:endParaRPr lang="zh-CN" altLang="en-US"/>
        </a:p>
      </dgm:t>
    </dgm:pt>
    <dgm:pt modelId="{F3461ACC-E00F-7745-9171-50E4B24549E0}" type="pres">
      <dgm:prSet presAssocID="{E6CA33CF-AFF1-614A-9D44-8E318374D58C}" presName="node" presStyleLbl="node1" presStyleIdx="1" presStyleCnt="4">
        <dgm:presLayoutVars>
          <dgm:bulletEnabled val="1"/>
        </dgm:presLayoutVars>
      </dgm:prSet>
      <dgm:spPr/>
      <dgm:t>
        <a:bodyPr/>
        <a:lstStyle/>
        <a:p>
          <a:endParaRPr lang="zh-CN" altLang="en-US"/>
        </a:p>
      </dgm:t>
    </dgm:pt>
    <dgm:pt modelId="{3F6C4531-73A2-4E49-AE3E-831CB64403E1}" type="pres">
      <dgm:prSet presAssocID="{E6CA33CF-AFF1-614A-9D44-8E318374D58C}" presName="spNode" presStyleCnt="0"/>
      <dgm:spPr/>
    </dgm:pt>
    <dgm:pt modelId="{392A2D05-C18B-824D-8A49-12290488EBE4}" type="pres">
      <dgm:prSet presAssocID="{4B83C413-DCF6-404B-9595-5B8C56E35E6C}" presName="sibTrans" presStyleLbl="sibTrans1D1" presStyleIdx="1" presStyleCnt="4"/>
      <dgm:spPr/>
      <dgm:t>
        <a:bodyPr/>
        <a:lstStyle/>
        <a:p>
          <a:endParaRPr lang="zh-CN" altLang="en-US"/>
        </a:p>
      </dgm:t>
    </dgm:pt>
    <dgm:pt modelId="{46519838-6888-B945-B347-8209138F18C9}" type="pres">
      <dgm:prSet presAssocID="{193CFCC2-1436-1E42-AC30-B249593A6E0E}" presName="node" presStyleLbl="node1" presStyleIdx="2" presStyleCnt="4">
        <dgm:presLayoutVars>
          <dgm:bulletEnabled val="1"/>
        </dgm:presLayoutVars>
      </dgm:prSet>
      <dgm:spPr/>
      <dgm:t>
        <a:bodyPr/>
        <a:lstStyle/>
        <a:p>
          <a:endParaRPr lang="zh-CN" altLang="en-US"/>
        </a:p>
      </dgm:t>
    </dgm:pt>
    <dgm:pt modelId="{B6F2F653-C472-9343-BADD-063E81E06B6F}" type="pres">
      <dgm:prSet presAssocID="{193CFCC2-1436-1E42-AC30-B249593A6E0E}" presName="spNode" presStyleCnt="0"/>
      <dgm:spPr/>
    </dgm:pt>
    <dgm:pt modelId="{B5A67A99-0510-0B4C-B680-ED81209DEC90}" type="pres">
      <dgm:prSet presAssocID="{F5BC2B1F-BC6B-0C47-B53D-7A25D7AF3308}" presName="sibTrans" presStyleLbl="sibTrans1D1" presStyleIdx="2" presStyleCnt="4"/>
      <dgm:spPr/>
      <dgm:t>
        <a:bodyPr/>
        <a:lstStyle/>
        <a:p>
          <a:endParaRPr lang="zh-CN" altLang="en-US"/>
        </a:p>
      </dgm:t>
    </dgm:pt>
    <dgm:pt modelId="{B4763AC3-3200-6B41-A2E0-28B91949F309}" type="pres">
      <dgm:prSet presAssocID="{071DFE4B-5E6A-3E40-9439-1E8054E8BDB6}" presName="node" presStyleLbl="node1" presStyleIdx="3" presStyleCnt="4">
        <dgm:presLayoutVars>
          <dgm:bulletEnabled val="1"/>
        </dgm:presLayoutVars>
      </dgm:prSet>
      <dgm:spPr/>
      <dgm:t>
        <a:bodyPr/>
        <a:lstStyle/>
        <a:p>
          <a:endParaRPr lang="zh-CN" altLang="en-US"/>
        </a:p>
      </dgm:t>
    </dgm:pt>
    <dgm:pt modelId="{0DC60750-3453-8048-A2C5-7817BB9721FC}" type="pres">
      <dgm:prSet presAssocID="{071DFE4B-5E6A-3E40-9439-1E8054E8BDB6}" presName="spNode" presStyleCnt="0"/>
      <dgm:spPr/>
    </dgm:pt>
    <dgm:pt modelId="{E2ED5AA9-7547-C24C-9480-A10036E8A68A}" type="pres">
      <dgm:prSet presAssocID="{1E086F97-22C5-DD4F-A3A5-19258D749300}" presName="sibTrans" presStyleLbl="sibTrans1D1" presStyleIdx="3" presStyleCnt="4"/>
      <dgm:spPr/>
      <dgm:t>
        <a:bodyPr/>
        <a:lstStyle/>
        <a:p>
          <a:endParaRPr lang="zh-CN" altLang="en-US"/>
        </a:p>
      </dgm:t>
    </dgm:pt>
  </dgm:ptLst>
  <dgm:cxnLst>
    <dgm:cxn modelId="{CD2659A2-098C-3048-A8D7-A7C6CCCD6EF1}" type="presOf" srcId="{071DFE4B-5E6A-3E40-9439-1E8054E8BDB6}" destId="{B4763AC3-3200-6B41-A2E0-28B91949F309}" srcOrd="0" destOrd="0" presId="urn:microsoft.com/office/officeart/2005/8/layout/cycle5"/>
    <dgm:cxn modelId="{355CB39E-6A37-6547-8F18-E7ACC88445F2}" srcId="{ED6E218E-BF95-9042-9553-C2C67AA3EE53}" destId="{071DFE4B-5E6A-3E40-9439-1E8054E8BDB6}" srcOrd="3" destOrd="0" parTransId="{F61DBF4C-2F74-B848-B521-2AFF9AF40AF6}" sibTransId="{1E086F97-22C5-DD4F-A3A5-19258D749300}"/>
    <dgm:cxn modelId="{8AC1B919-1388-B24E-8D7D-AD36EF4568CB}" type="presOf" srcId="{D83D763F-2453-3644-9FBF-A2B1B6E449EE}" destId="{169C27D6-D9FF-AE45-BA41-BA423A7412BB}" srcOrd="0" destOrd="0" presId="urn:microsoft.com/office/officeart/2005/8/layout/cycle5"/>
    <dgm:cxn modelId="{ACABC165-25CB-0E48-B5DB-4E1A5EB5EAF9}" type="presOf" srcId="{E6CA33CF-AFF1-614A-9D44-8E318374D58C}" destId="{F3461ACC-E00F-7745-9171-50E4B24549E0}" srcOrd="0" destOrd="0" presId="urn:microsoft.com/office/officeart/2005/8/layout/cycle5"/>
    <dgm:cxn modelId="{932F76D2-2138-8F46-8B36-BAB4889BF52C}" srcId="{ED6E218E-BF95-9042-9553-C2C67AA3EE53}" destId="{D83D763F-2453-3644-9FBF-A2B1B6E449EE}" srcOrd="0" destOrd="0" parTransId="{06C8AA25-2FFD-DC48-8F5D-837C04A5937B}" sibTransId="{5F0134BE-A65A-024A-AC3F-74F1949C19F3}"/>
    <dgm:cxn modelId="{146AB040-134F-A642-9605-F4E4BE4C9C6C}" type="presOf" srcId="{F5BC2B1F-BC6B-0C47-B53D-7A25D7AF3308}" destId="{B5A67A99-0510-0B4C-B680-ED81209DEC90}" srcOrd="0" destOrd="0" presId="urn:microsoft.com/office/officeart/2005/8/layout/cycle5"/>
    <dgm:cxn modelId="{B944F90C-BF57-A948-A2EA-8FBA3C90C80D}" type="presOf" srcId="{1E086F97-22C5-DD4F-A3A5-19258D749300}" destId="{E2ED5AA9-7547-C24C-9480-A10036E8A68A}" srcOrd="0" destOrd="0" presId="urn:microsoft.com/office/officeart/2005/8/layout/cycle5"/>
    <dgm:cxn modelId="{21334FA5-F593-5A49-A4DD-E047D7A7F901}" type="presOf" srcId="{193CFCC2-1436-1E42-AC30-B249593A6E0E}" destId="{46519838-6888-B945-B347-8209138F18C9}" srcOrd="0" destOrd="0" presId="urn:microsoft.com/office/officeart/2005/8/layout/cycle5"/>
    <dgm:cxn modelId="{3831447C-16D4-7C45-B92A-DD14D2D96C72}" type="presOf" srcId="{ED6E218E-BF95-9042-9553-C2C67AA3EE53}" destId="{E5DFEBEB-1DF9-3840-92AB-3AC68659CB61}" srcOrd="0" destOrd="0" presId="urn:microsoft.com/office/officeart/2005/8/layout/cycle5"/>
    <dgm:cxn modelId="{334C5BC2-E91F-9142-A112-6465867E315A}" srcId="{ED6E218E-BF95-9042-9553-C2C67AA3EE53}" destId="{193CFCC2-1436-1E42-AC30-B249593A6E0E}" srcOrd="2" destOrd="0" parTransId="{7C31803F-C3AE-E241-83AA-57910968C5FB}" sibTransId="{F5BC2B1F-BC6B-0C47-B53D-7A25D7AF3308}"/>
    <dgm:cxn modelId="{1B564F19-8674-B044-9CFF-71081FD938A4}" type="presOf" srcId="{4B83C413-DCF6-404B-9595-5B8C56E35E6C}" destId="{392A2D05-C18B-824D-8A49-12290488EBE4}" srcOrd="0" destOrd="0" presId="urn:microsoft.com/office/officeart/2005/8/layout/cycle5"/>
    <dgm:cxn modelId="{485AD3CC-36B3-374C-A90B-5D16776EDC13}" type="presOf" srcId="{5F0134BE-A65A-024A-AC3F-74F1949C19F3}" destId="{CE642DDF-2C5D-BC40-984F-0D601088FDCC}" srcOrd="0" destOrd="0" presId="urn:microsoft.com/office/officeart/2005/8/layout/cycle5"/>
    <dgm:cxn modelId="{6F9DFF26-D494-3848-B2C1-E5001BAA3A71}" srcId="{ED6E218E-BF95-9042-9553-C2C67AA3EE53}" destId="{E6CA33CF-AFF1-614A-9D44-8E318374D58C}" srcOrd="1" destOrd="0" parTransId="{EEFBCE6C-19D9-9240-A32A-BE83588D7057}" sibTransId="{4B83C413-DCF6-404B-9595-5B8C56E35E6C}"/>
    <dgm:cxn modelId="{F2ADB24C-02FF-064C-AABA-5ACC27DB9794}" type="presParOf" srcId="{E5DFEBEB-1DF9-3840-92AB-3AC68659CB61}" destId="{169C27D6-D9FF-AE45-BA41-BA423A7412BB}" srcOrd="0" destOrd="0" presId="urn:microsoft.com/office/officeart/2005/8/layout/cycle5"/>
    <dgm:cxn modelId="{69DB3541-DEF0-DE40-9633-598C1403BE40}" type="presParOf" srcId="{E5DFEBEB-1DF9-3840-92AB-3AC68659CB61}" destId="{227D01FE-9780-EA43-8DB2-BB82CBF6D231}" srcOrd="1" destOrd="0" presId="urn:microsoft.com/office/officeart/2005/8/layout/cycle5"/>
    <dgm:cxn modelId="{DD8E7E98-3053-8B4F-9BDE-A403B236A934}" type="presParOf" srcId="{E5DFEBEB-1DF9-3840-92AB-3AC68659CB61}" destId="{CE642DDF-2C5D-BC40-984F-0D601088FDCC}" srcOrd="2" destOrd="0" presId="urn:microsoft.com/office/officeart/2005/8/layout/cycle5"/>
    <dgm:cxn modelId="{F0EEAB11-8C28-714C-AF7E-8A884439582D}" type="presParOf" srcId="{E5DFEBEB-1DF9-3840-92AB-3AC68659CB61}" destId="{F3461ACC-E00F-7745-9171-50E4B24549E0}" srcOrd="3" destOrd="0" presId="urn:microsoft.com/office/officeart/2005/8/layout/cycle5"/>
    <dgm:cxn modelId="{BA0725CC-A725-FB4F-90DD-6576FE3508D1}" type="presParOf" srcId="{E5DFEBEB-1DF9-3840-92AB-3AC68659CB61}" destId="{3F6C4531-73A2-4E49-AE3E-831CB64403E1}" srcOrd="4" destOrd="0" presId="urn:microsoft.com/office/officeart/2005/8/layout/cycle5"/>
    <dgm:cxn modelId="{E9991562-CED4-3C43-9EDF-AEDE1DCBE7A6}" type="presParOf" srcId="{E5DFEBEB-1DF9-3840-92AB-3AC68659CB61}" destId="{392A2D05-C18B-824D-8A49-12290488EBE4}" srcOrd="5" destOrd="0" presId="urn:microsoft.com/office/officeart/2005/8/layout/cycle5"/>
    <dgm:cxn modelId="{1C6CA532-FFCD-3D4F-A09C-545BA7E31CDA}" type="presParOf" srcId="{E5DFEBEB-1DF9-3840-92AB-3AC68659CB61}" destId="{46519838-6888-B945-B347-8209138F18C9}" srcOrd="6" destOrd="0" presId="urn:microsoft.com/office/officeart/2005/8/layout/cycle5"/>
    <dgm:cxn modelId="{A09D2AC9-8B13-8148-AC2E-E046B8CB37A5}" type="presParOf" srcId="{E5DFEBEB-1DF9-3840-92AB-3AC68659CB61}" destId="{B6F2F653-C472-9343-BADD-063E81E06B6F}" srcOrd="7" destOrd="0" presId="urn:microsoft.com/office/officeart/2005/8/layout/cycle5"/>
    <dgm:cxn modelId="{02F8A162-D61E-E542-84C0-E295E74DAB82}" type="presParOf" srcId="{E5DFEBEB-1DF9-3840-92AB-3AC68659CB61}" destId="{B5A67A99-0510-0B4C-B680-ED81209DEC90}" srcOrd="8" destOrd="0" presId="urn:microsoft.com/office/officeart/2005/8/layout/cycle5"/>
    <dgm:cxn modelId="{35036B85-E418-F740-BDB1-63A1761F3125}" type="presParOf" srcId="{E5DFEBEB-1DF9-3840-92AB-3AC68659CB61}" destId="{B4763AC3-3200-6B41-A2E0-28B91949F309}" srcOrd="9" destOrd="0" presId="urn:microsoft.com/office/officeart/2005/8/layout/cycle5"/>
    <dgm:cxn modelId="{DA992BC8-3F50-854E-A3DB-AC9D366A5B4F}" type="presParOf" srcId="{E5DFEBEB-1DF9-3840-92AB-3AC68659CB61}" destId="{0DC60750-3453-8048-A2C5-7817BB9721FC}" srcOrd="10" destOrd="0" presId="urn:microsoft.com/office/officeart/2005/8/layout/cycle5"/>
    <dgm:cxn modelId="{7ACE61D4-FE2E-534D-A112-2F19B59896BB}" type="presParOf" srcId="{E5DFEBEB-1DF9-3840-92AB-3AC68659CB61}" destId="{E2ED5AA9-7547-C24C-9480-A10036E8A68A}" srcOrd="11" destOrd="0" presId="urn:microsoft.com/office/officeart/2005/8/layout/cycle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C27D6-D9FF-AE45-BA41-BA423A7412BB}">
      <dsp:nvSpPr>
        <dsp:cNvPr id="0" name=""/>
        <dsp:cNvSpPr/>
      </dsp:nvSpPr>
      <dsp:spPr>
        <a:xfrm>
          <a:off x="2380505" y="2370"/>
          <a:ext cx="1334988" cy="867742"/>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38100" dist="23000" dir="5400000" rotWithShape="0">
            <a:srgbClr val="000000">
              <a:alpha val="34999"/>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更快速的交付和部署</a:t>
          </a:r>
          <a:endParaRPr lang="zh-CN" altLang="en-US" sz="1700" kern="1200" dirty="0"/>
        </a:p>
      </dsp:txBody>
      <dsp:txXfrm>
        <a:off x="2422865" y="44730"/>
        <a:ext cx="1250268" cy="783022"/>
      </dsp:txXfrm>
    </dsp:sp>
    <dsp:sp modelId="{CE642DDF-2C5D-BC40-984F-0D601088FDCC}">
      <dsp:nvSpPr>
        <dsp:cNvPr id="0" name=""/>
        <dsp:cNvSpPr/>
      </dsp:nvSpPr>
      <dsp:spPr>
        <a:xfrm>
          <a:off x="1315405" y="436241"/>
          <a:ext cx="3465188" cy="3465188"/>
        </a:xfrm>
        <a:custGeom>
          <a:avLst/>
          <a:gdLst/>
          <a:ahLst/>
          <a:cxnLst/>
          <a:rect l="0" t="0" r="0" b="0"/>
          <a:pathLst>
            <a:path>
              <a:moveTo>
                <a:pt x="2578672" y="220630"/>
              </a:moveTo>
              <a:arcTo wR="1732594" hR="1732594" stAng="17953853" swAng="121087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3461ACC-E00F-7745-9171-50E4B24549E0}">
      <dsp:nvSpPr>
        <dsp:cNvPr id="0" name=""/>
        <dsp:cNvSpPr/>
      </dsp:nvSpPr>
      <dsp:spPr>
        <a:xfrm>
          <a:off x="4028301" y="1199563"/>
          <a:ext cx="1334988" cy="867742"/>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38100" dist="23000" dir="5400000" rotWithShape="0">
            <a:srgbClr val="000000">
              <a:alpha val="34999"/>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更高效的虚拟化</a:t>
          </a:r>
          <a:endParaRPr lang="zh-CN" altLang="en-US" sz="1700" kern="1200" dirty="0"/>
        </a:p>
      </dsp:txBody>
      <dsp:txXfrm>
        <a:off x="4070661" y="1241923"/>
        <a:ext cx="1250268" cy="783022"/>
      </dsp:txXfrm>
    </dsp:sp>
    <dsp:sp modelId="{392A2D05-C18B-824D-8A49-12290488EBE4}">
      <dsp:nvSpPr>
        <dsp:cNvPr id="0" name=""/>
        <dsp:cNvSpPr/>
      </dsp:nvSpPr>
      <dsp:spPr>
        <a:xfrm>
          <a:off x="1315405" y="436241"/>
          <a:ext cx="3465188" cy="3465188"/>
        </a:xfrm>
        <a:custGeom>
          <a:avLst/>
          <a:gdLst/>
          <a:ahLst/>
          <a:cxnLst/>
          <a:rect l="0" t="0" r="0" b="0"/>
          <a:pathLst>
            <a:path>
              <a:moveTo>
                <a:pt x="3461025" y="1852639"/>
              </a:moveTo>
              <a:arcTo wR="1732594" hR="1732594" stAng="21838381" swAng="135921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6519838-6888-B945-B347-8209138F18C9}">
      <dsp:nvSpPr>
        <dsp:cNvPr id="0" name=""/>
        <dsp:cNvSpPr/>
      </dsp:nvSpPr>
      <dsp:spPr>
        <a:xfrm>
          <a:off x="3398899" y="3136663"/>
          <a:ext cx="1334988" cy="867742"/>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38100" dist="23000" dir="5400000" rotWithShape="0">
            <a:srgbClr val="000000">
              <a:alpha val="34999"/>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更高的资源利用率</a:t>
          </a:r>
          <a:endParaRPr lang="zh-CN" altLang="en-US" sz="1700" kern="1200" dirty="0"/>
        </a:p>
      </dsp:txBody>
      <dsp:txXfrm>
        <a:off x="3441259" y="3179023"/>
        <a:ext cx="1250268" cy="783022"/>
      </dsp:txXfrm>
    </dsp:sp>
    <dsp:sp modelId="{B5A67A99-0510-0B4C-B680-ED81209DEC90}">
      <dsp:nvSpPr>
        <dsp:cNvPr id="0" name=""/>
        <dsp:cNvSpPr/>
      </dsp:nvSpPr>
      <dsp:spPr>
        <a:xfrm>
          <a:off x="1315405" y="436241"/>
          <a:ext cx="3465188" cy="3465188"/>
        </a:xfrm>
        <a:custGeom>
          <a:avLst/>
          <a:gdLst/>
          <a:ahLst/>
          <a:cxnLst/>
          <a:rect l="0" t="0" r="0" b="0"/>
          <a:pathLst>
            <a:path>
              <a:moveTo>
                <a:pt x="1945042" y="3452114"/>
              </a:moveTo>
              <a:arcTo wR="1732594" hR="1732594" stAng="4977406" swAng="84518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4763AC3-3200-6B41-A2E0-28B91949F309}">
      <dsp:nvSpPr>
        <dsp:cNvPr id="0" name=""/>
        <dsp:cNvSpPr/>
      </dsp:nvSpPr>
      <dsp:spPr>
        <a:xfrm>
          <a:off x="1362112" y="3136663"/>
          <a:ext cx="1334988" cy="867742"/>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38100" dist="23000" dir="5400000" rotWithShape="0">
            <a:srgbClr val="000000">
              <a:alpha val="34999"/>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更轻松的迁移和扩展</a:t>
          </a:r>
          <a:endParaRPr lang="zh-CN" altLang="en-US" sz="1700" kern="1200" dirty="0"/>
        </a:p>
      </dsp:txBody>
      <dsp:txXfrm>
        <a:off x="1404472" y="3179023"/>
        <a:ext cx="1250268" cy="783022"/>
      </dsp:txXfrm>
    </dsp:sp>
    <dsp:sp modelId="{E2ED5AA9-7547-C24C-9480-A10036E8A68A}">
      <dsp:nvSpPr>
        <dsp:cNvPr id="0" name=""/>
        <dsp:cNvSpPr/>
      </dsp:nvSpPr>
      <dsp:spPr>
        <a:xfrm>
          <a:off x="1315405" y="436241"/>
          <a:ext cx="3465188" cy="3465188"/>
        </a:xfrm>
        <a:custGeom>
          <a:avLst/>
          <a:gdLst/>
          <a:ahLst/>
          <a:cxnLst/>
          <a:rect l="0" t="0" r="0" b="0"/>
          <a:pathLst>
            <a:path>
              <a:moveTo>
                <a:pt x="183747" y="2509097"/>
              </a:moveTo>
              <a:arcTo wR="1732594" hR="1732594" stAng="9202406" swAng="135921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A71A8CE-A63F-6744-9C3D-182FC5700C7F}">
      <dsp:nvSpPr>
        <dsp:cNvPr id="0" name=""/>
        <dsp:cNvSpPr/>
      </dsp:nvSpPr>
      <dsp:spPr>
        <a:xfrm>
          <a:off x="732710" y="1199563"/>
          <a:ext cx="1334988" cy="867742"/>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38100" dist="23000" dir="5400000" rotWithShape="0">
            <a:srgbClr val="000000">
              <a:alpha val="34999"/>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更简单的管理</a:t>
          </a:r>
          <a:endParaRPr lang="zh-CN" altLang="en-US" sz="1700" kern="1200" dirty="0"/>
        </a:p>
      </dsp:txBody>
      <dsp:txXfrm>
        <a:off x="775070" y="1241923"/>
        <a:ext cx="1250268" cy="783022"/>
      </dsp:txXfrm>
    </dsp:sp>
    <dsp:sp modelId="{6814D2E8-1AFF-4B47-9C21-31C94ACB59D5}">
      <dsp:nvSpPr>
        <dsp:cNvPr id="0" name=""/>
        <dsp:cNvSpPr/>
      </dsp:nvSpPr>
      <dsp:spPr>
        <a:xfrm>
          <a:off x="1315405" y="436241"/>
          <a:ext cx="3465188" cy="3465188"/>
        </a:xfrm>
        <a:custGeom>
          <a:avLst/>
          <a:gdLst/>
          <a:ahLst/>
          <a:cxnLst/>
          <a:rect l="0" t="0" r="0" b="0"/>
          <a:pathLst>
            <a:path>
              <a:moveTo>
                <a:pt x="416846" y="605345"/>
              </a:moveTo>
              <a:arcTo wR="1732594" hR="1732594" stAng="13235271" swAng="121087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C27D6-D9FF-AE45-BA41-BA423A7412BB}">
      <dsp:nvSpPr>
        <dsp:cNvPr id="0" name=""/>
        <dsp:cNvSpPr/>
      </dsp:nvSpPr>
      <dsp:spPr>
        <a:xfrm>
          <a:off x="2321718" y="174"/>
          <a:ext cx="1452562" cy="944165"/>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38100" dist="23000" dir="5400000" rotWithShape="0">
            <a:srgbClr val="000000">
              <a:alpha val="34999"/>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易上手的封装</a:t>
          </a:r>
          <a:endParaRPr lang="zh-CN" altLang="en-US" sz="2000" kern="1200" dirty="0"/>
        </a:p>
      </dsp:txBody>
      <dsp:txXfrm>
        <a:off x="2367808" y="46264"/>
        <a:ext cx="1360382" cy="851985"/>
      </dsp:txXfrm>
    </dsp:sp>
    <dsp:sp modelId="{CE642DDF-2C5D-BC40-984F-0D601088FDCC}">
      <dsp:nvSpPr>
        <dsp:cNvPr id="0" name=""/>
        <dsp:cNvSpPr/>
      </dsp:nvSpPr>
      <dsp:spPr>
        <a:xfrm>
          <a:off x="1488257" y="472257"/>
          <a:ext cx="3119485" cy="3119485"/>
        </a:xfrm>
        <a:custGeom>
          <a:avLst/>
          <a:gdLst/>
          <a:ahLst/>
          <a:cxnLst/>
          <a:rect l="0" t="0" r="0" b="0"/>
          <a:pathLst>
            <a:path>
              <a:moveTo>
                <a:pt x="2486503" y="305186"/>
              </a:moveTo>
              <a:arcTo wR="1559742" hR="1559742" stAng="183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3461ACC-E00F-7745-9171-50E4B24549E0}">
      <dsp:nvSpPr>
        <dsp:cNvPr id="0" name=""/>
        <dsp:cNvSpPr/>
      </dsp:nvSpPr>
      <dsp:spPr>
        <a:xfrm>
          <a:off x="3881461" y="1559917"/>
          <a:ext cx="1452562" cy="944165"/>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38100" dist="23000" dir="5400000" rotWithShape="0">
            <a:srgbClr val="000000">
              <a:alpha val="34999"/>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便捷的镜像管理</a:t>
          </a:r>
          <a:endParaRPr lang="zh-CN" altLang="en-US" sz="2000" kern="1200" dirty="0"/>
        </a:p>
      </dsp:txBody>
      <dsp:txXfrm>
        <a:off x="3927551" y="1606007"/>
        <a:ext cx="1360382" cy="851985"/>
      </dsp:txXfrm>
    </dsp:sp>
    <dsp:sp modelId="{392A2D05-C18B-824D-8A49-12290488EBE4}">
      <dsp:nvSpPr>
        <dsp:cNvPr id="0" name=""/>
        <dsp:cNvSpPr/>
      </dsp:nvSpPr>
      <dsp:spPr>
        <a:xfrm>
          <a:off x="1488257" y="472257"/>
          <a:ext cx="3119485" cy="3119485"/>
        </a:xfrm>
        <a:custGeom>
          <a:avLst/>
          <a:gdLst/>
          <a:ahLst/>
          <a:cxnLst/>
          <a:rect l="0" t="0" r="0" b="0"/>
          <a:pathLst>
            <a:path>
              <a:moveTo>
                <a:pt x="2957789" y="2251307"/>
              </a:moveTo>
              <a:arcTo wR="1559742" hR="1559742" stAng="15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6519838-6888-B945-B347-8209138F18C9}">
      <dsp:nvSpPr>
        <dsp:cNvPr id="0" name=""/>
        <dsp:cNvSpPr/>
      </dsp:nvSpPr>
      <dsp:spPr>
        <a:xfrm>
          <a:off x="2321718" y="3119659"/>
          <a:ext cx="1452562" cy="944165"/>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38100" dist="23000" dir="5400000" rotWithShape="0">
            <a:srgbClr val="000000">
              <a:alpha val="34999"/>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更高的资源利用率</a:t>
          </a:r>
          <a:endParaRPr lang="zh-CN" altLang="en-US" sz="2000" kern="1200" dirty="0"/>
        </a:p>
      </dsp:txBody>
      <dsp:txXfrm>
        <a:off x="2367808" y="3165749"/>
        <a:ext cx="1360382" cy="851985"/>
      </dsp:txXfrm>
    </dsp:sp>
    <dsp:sp modelId="{B5A67A99-0510-0B4C-B680-ED81209DEC90}">
      <dsp:nvSpPr>
        <dsp:cNvPr id="0" name=""/>
        <dsp:cNvSpPr/>
      </dsp:nvSpPr>
      <dsp:spPr>
        <a:xfrm>
          <a:off x="1488257" y="472257"/>
          <a:ext cx="3119485" cy="3119485"/>
        </a:xfrm>
        <a:custGeom>
          <a:avLst/>
          <a:gdLst/>
          <a:ahLst/>
          <a:cxnLst/>
          <a:rect l="0" t="0" r="0" b="0"/>
          <a:pathLst>
            <a:path>
              <a:moveTo>
                <a:pt x="632981" y="2814299"/>
              </a:moveTo>
              <a:arcTo wR="1559742" hR="1559742" stAng="7587232"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4763AC3-3200-6B41-A2E0-28B91949F309}">
      <dsp:nvSpPr>
        <dsp:cNvPr id="0" name=""/>
        <dsp:cNvSpPr/>
      </dsp:nvSpPr>
      <dsp:spPr>
        <a:xfrm>
          <a:off x="761975" y="1559917"/>
          <a:ext cx="1452562" cy="944165"/>
        </a:xfrm>
        <a:prstGeom prst="round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38100" dist="23000" dir="5400000" rotWithShape="0">
            <a:srgbClr val="000000">
              <a:alpha val="34999"/>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快速演进</a:t>
          </a:r>
          <a:r>
            <a:rPr lang="en-US" altLang="zh-CN" sz="2000" kern="1200" dirty="0" smtClean="0"/>
            <a:t>&amp;</a:t>
          </a:r>
          <a:r>
            <a:rPr lang="zh-CN" altLang="en-US" sz="2000" kern="1200" dirty="0" smtClean="0"/>
            <a:t>事实标准</a:t>
          </a:r>
          <a:endParaRPr lang="zh-CN" altLang="en-US" sz="2000" kern="1200" dirty="0"/>
        </a:p>
      </dsp:txBody>
      <dsp:txXfrm>
        <a:off x="808065" y="1606007"/>
        <a:ext cx="1360382" cy="851985"/>
      </dsp:txXfrm>
    </dsp:sp>
    <dsp:sp modelId="{E2ED5AA9-7547-C24C-9480-A10036E8A68A}">
      <dsp:nvSpPr>
        <dsp:cNvPr id="0" name=""/>
        <dsp:cNvSpPr/>
      </dsp:nvSpPr>
      <dsp:spPr>
        <a:xfrm>
          <a:off x="1488257" y="472257"/>
          <a:ext cx="3119485" cy="3119485"/>
        </a:xfrm>
        <a:custGeom>
          <a:avLst/>
          <a:gdLst/>
          <a:ahLst/>
          <a:cxnLst/>
          <a:rect l="0" t="0" r="0" b="0"/>
          <a:pathLst>
            <a:path>
              <a:moveTo>
                <a:pt x="161695" y="868178"/>
              </a:moveTo>
              <a:arcTo wR="1559742" hR="1559742" stAng="12379199" swAng="163356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xfrm>
            <a:off x="1143000" y="685800"/>
            <a:ext cx="4572000" cy="3429000"/>
          </a:xfrm>
          <a:prstGeom prst="rect">
            <a:avLst/>
          </a:prstGeom>
        </p:spPr>
        <p:txBody>
          <a:bodyPr/>
          <a:lstStyle/>
          <a:p>
            <a:endParaRPr/>
          </a:p>
        </p:txBody>
      </p:sp>
      <p:sp>
        <p:nvSpPr>
          <p:cNvPr id="38" name="Shape 3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89955953"/>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ibm.com/developerworks/cn/linux/l-devmapper/index.html" TargetMode="External"/><Relationship Id="rId4" Type="http://schemas.openxmlformats.org/officeDocument/2006/relationships/hyperlink" Target="http://docs.docker.com/reference/commandline/cli/#option-types"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baike.baidu.com/view/880.htm" TargetMode="External"/><Relationship Id="rId4" Type="http://schemas.openxmlformats.org/officeDocument/2006/relationships/hyperlink" Target="http://baike.baidu.com/view/49679.htm"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65365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smtClean="0">
              <a:latin typeface="+mj-lt"/>
              <a:ea typeface="+mj-ea"/>
              <a:cs typeface="+mj-cs"/>
              <a:sym typeface="Calibri"/>
            </a:endParaRPr>
          </a:p>
          <a:p>
            <a:r>
              <a:rPr lang="zh-CN" altLang="en-US" sz="1200" b="0" i="0" dirty="0" smtClean="0">
                <a:effectLst/>
                <a:latin typeface="+mj-lt"/>
                <a:ea typeface="+mj-ea"/>
                <a:cs typeface="+mj-cs"/>
                <a:sym typeface="Calibri"/>
              </a:rPr>
              <a:t>典型的启动</a:t>
            </a:r>
            <a:r>
              <a:rPr lang="en-US" altLang="zh-CN" sz="1200" b="0" i="0" dirty="0" smtClean="0">
                <a:effectLst/>
                <a:latin typeface="+mj-lt"/>
                <a:ea typeface="+mj-ea"/>
                <a:cs typeface="+mj-cs"/>
                <a:sym typeface="Calibri"/>
              </a:rPr>
              <a:t>Linux</a:t>
            </a:r>
            <a:r>
              <a:rPr lang="zh-CN" altLang="en-US" sz="1200" b="0" i="0" dirty="0" smtClean="0">
                <a:effectLst/>
                <a:latin typeface="+mj-lt"/>
                <a:ea typeface="+mj-ea"/>
                <a:cs typeface="+mj-cs"/>
                <a:sym typeface="Calibri"/>
              </a:rPr>
              <a:t>运行需要两个</a:t>
            </a:r>
            <a:r>
              <a:rPr lang="en-US" altLang="zh-CN" sz="1200" b="0" i="0" dirty="0" smtClean="0">
                <a:effectLst/>
                <a:latin typeface="+mj-lt"/>
                <a:ea typeface="+mj-ea"/>
                <a:cs typeface="+mj-cs"/>
                <a:sym typeface="Calibri"/>
              </a:rPr>
              <a:t>FS: </a:t>
            </a:r>
            <a:r>
              <a:rPr lang="en-US" altLang="zh-CN" sz="1200" b="0" i="0" dirty="0" err="1" smtClean="0">
                <a:effectLst/>
                <a:latin typeface="+mj-lt"/>
                <a:ea typeface="+mj-ea"/>
                <a:cs typeface="+mj-cs"/>
                <a:sym typeface="Calibri"/>
              </a:rPr>
              <a:t>bootfs</a:t>
            </a:r>
            <a:r>
              <a:rPr lang="en-US" altLang="zh-CN" sz="1200" b="0" i="0" dirty="0" smtClean="0">
                <a:effectLst/>
                <a:latin typeface="+mj-lt"/>
                <a:ea typeface="+mj-ea"/>
                <a:cs typeface="+mj-cs"/>
                <a:sym typeface="Calibri"/>
              </a:rPr>
              <a:t> + </a:t>
            </a:r>
            <a:r>
              <a:rPr lang="en-US" altLang="zh-CN" sz="1200" b="0" i="0" dirty="0" err="1" smtClean="0">
                <a:effectLst/>
                <a:latin typeface="+mj-lt"/>
                <a:ea typeface="+mj-ea"/>
                <a:cs typeface="+mj-cs"/>
                <a:sym typeface="Calibri"/>
              </a:rPr>
              <a:t>rootfs</a:t>
            </a:r>
            <a:endParaRPr lang="zh-CN" altLang="en-US" sz="1200" b="0" i="0" dirty="0" smtClean="0">
              <a:effectLst/>
              <a:latin typeface="+mj-lt"/>
              <a:ea typeface="+mj-ea"/>
              <a:cs typeface="+mj-cs"/>
              <a:sym typeface="Calibri"/>
            </a:endParaRPr>
          </a:p>
          <a:p>
            <a:endParaRPr lang="zh-CN" altLang="en-US" sz="1200" b="0" i="0" dirty="0" smtClean="0">
              <a:effectLst/>
              <a:latin typeface="+mj-lt"/>
              <a:ea typeface="+mj-ea"/>
              <a:cs typeface="+mj-cs"/>
              <a:sym typeface="Calibri"/>
            </a:endParaRPr>
          </a:p>
          <a:p>
            <a:r>
              <a:rPr lang="en-US" altLang="zh-CN" sz="1200" b="0" i="0" dirty="0" err="1" smtClean="0">
                <a:effectLst/>
                <a:latin typeface="+mj-lt"/>
                <a:ea typeface="+mj-ea"/>
                <a:cs typeface="+mj-cs"/>
                <a:sym typeface="Calibri"/>
              </a:rPr>
              <a:t>bootfs</a:t>
            </a:r>
            <a:r>
              <a:rPr lang="en-US" altLang="zh-CN" sz="1200" b="0" i="0" dirty="0" smtClean="0">
                <a:effectLst/>
                <a:latin typeface="+mj-lt"/>
                <a:ea typeface="+mj-ea"/>
                <a:cs typeface="+mj-cs"/>
                <a:sym typeface="Calibri"/>
              </a:rPr>
              <a:t> (boot file system) </a:t>
            </a:r>
            <a:r>
              <a:rPr lang="zh-CN" altLang="en-US" sz="1200" b="0" i="0" dirty="0" smtClean="0">
                <a:effectLst/>
                <a:latin typeface="+mj-lt"/>
                <a:ea typeface="+mj-ea"/>
                <a:cs typeface="+mj-cs"/>
                <a:sym typeface="Calibri"/>
              </a:rPr>
              <a:t>主要包含 </a:t>
            </a:r>
            <a:r>
              <a:rPr lang="en-US" altLang="zh-CN" sz="1200" b="0" i="0" dirty="0" err="1" smtClean="0">
                <a:effectLst/>
                <a:latin typeface="+mj-lt"/>
                <a:ea typeface="+mj-ea"/>
                <a:cs typeface="+mj-cs"/>
                <a:sym typeface="Calibri"/>
              </a:rPr>
              <a:t>bootloader</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和 </a:t>
            </a:r>
            <a:r>
              <a:rPr lang="en-US" altLang="zh-CN" sz="1200" b="0" i="0" dirty="0" smtClean="0">
                <a:effectLst/>
                <a:latin typeface="+mj-lt"/>
                <a:ea typeface="+mj-ea"/>
                <a:cs typeface="+mj-cs"/>
                <a:sym typeface="Calibri"/>
              </a:rPr>
              <a:t>kernel, </a:t>
            </a:r>
            <a:r>
              <a:rPr lang="en-US" altLang="zh-CN" sz="1200" b="0" i="0" dirty="0" err="1" smtClean="0">
                <a:effectLst/>
                <a:latin typeface="+mj-lt"/>
                <a:ea typeface="+mj-ea"/>
                <a:cs typeface="+mj-cs"/>
                <a:sym typeface="Calibri"/>
              </a:rPr>
              <a:t>bootloader</a:t>
            </a:r>
            <a:r>
              <a:rPr lang="zh-CN" altLang="en-US" sz="1200" b="0" i="0" dirty="0" smtClean="0">
                <a:effectLst/>
                <a:latin typeface="+mj-lt"/>
                <a:ea typeface="+mj-ea"/>
                <a:cs typeface="+mj-cs"/>
                <a:sym typeface="Calibri"/>
              </a:rPr>
              <a:t>主要是引导加载</a:t>
            </a:r>
            <a:r>
              <a:rPr lang="en-US" altLang="zh-CN" sz="1200" b="0" i="0" dirty="0" smtClean="0">
                <a:effectLst/>
                <a:latin typeface="+mj-lt"/>
                <a:ea typeface="+mj-ea"/>
                <a:cs typeface="+mj-cs"/>
                <a:sym typeface="Calibri"/>
              </a:rPr>
              <a:t>kernel, </a:t>
            </a:r>
            <a:r>
              <a:rPr lang="zh-CN" altLang="en-US" sz="1200" b="0" i="0" dirty="0" smtClean="0">
                <a:effectLst/>
                <a:latin typeface="+mj-lt"/>
                <a:ea typeface="+mj-ea"/>
                <a:cs typeface="+mj-cs"/>
                <a:sym typeface="Calibri"/>
              </a:rPr>
              <a:t>当</a:t>
            </a:r>
            <a:r>
              <a:rPr lang="en-US" altLang="zh-CN" sz="1200" b="0" i="0" dirty="0" smtClean="0">
                <a:effectLst/>
                <a:latin typeface="+mj-lt"/>
                <a:ea typeface="+mj-ea"/>
                <a:cs typeface="+mj-cs"/>
                <a:sym typeface="Calibri"/>
              </a:rPr>
              <a:t>boot</a:t>
            </a:r>
            <a:r>
              <a:rPr lang="zh-CN" altLang="en-US" sz="1200" b="0" i="0" dirty="0" smtClean="0">
                <a:effectLst/>
                <a:latin typeface="+mj-lt"/>
                <a:ea typeface="+mj-ea"/>
                <a:cs typeface="+mj-cs"/>
                <a:sym typeface="Calibri"/>
              </a:rPr>
              <a:t>成功后 </a:t>
            </a:r>
            <a:r>
              <a:rPr lang="en-US" altLang="zh-CN" sz="1200" b="0" i="0" dirty="0" smtClean="0">
                <a:effectLst/>
                <a:latin typeface="+mj-lt"/>
                <a:ea typeface="+mj-ea"/>
                <a:cs typeface="+mj-cs"/>
                <a:sym typeface="Calibri"/>
              </a:rPr>
              <a:t>kernel </a:t>
            </a:r>
            <a:r>
              <a:rPr lang="zh-CN" altLang="en-US" sz="1200" b="0" i="0" dirty="0" smtClean="0">
                <a:effectLst/>
                <a:latin typeface="+mj-lt"/>
                <a:ea typeface="+mj-ea"/>
                <a:cs typeface="+mj-cs"/>
                <a:sym typeface="Calibri"/>
              </a:rPr>
              <a:t>被加载到内存中后 </a:t>
            </a:r>
            <a:r>
              <a:rPr lang="en-US" altLang="zh-CN" sz="1200" b="0" i="0" dirty="0" err="1" smtClean="0">
                <a:effectLst/>
                <a:latin typeface="+mj-lt"/>
                <a:ea typeface="+mj-ea"/>
                <a:cs typeface="+mj-cs"/>
                <a:sym typeface="Calibri"/>
              </a:rPr>
              <a:t>bootfs</a:t>
            </a:r>
            <a:r>
              <a:rPr lang="zh-CN" altLang="en-US" sz="1200" b="0" i="0" dirty="0" smtClean="0">
                <a:effectLst/>
                <a:latin typeface="+mj-lt"/>
                <a:ea typeface="+mj-ea"/>
                <a:cs typeface="+mj-cs"/>
                <a:sym typeface="Calibri"/>
              </a:rPr>
              <a:t>就被</a:t>
            </a:r>
            <a:r>
              <a:rPr lang="en-US" altLang="zh-CN" sz="1200" b="0" i="0" dirty="0" err="1" smtClean="0">
                <a:effectLst/>
                <a:latin typeface="+mj-lt"/>
                <a:ea typeface="+mj-ea"/>
                <a:cs typeface="+mj-cs"/>
                <a:sym typeface="Calibri"/>
              </a:rPr>
              <a:t>umount</a:t>
            </a:r>
            <a:r>
              <a:rPr lang="zh-CN" altLang="en-US" sz="1200" b="0" i="0" dirty="0" smtClean="0">
                <a:effectLst/>
                <a:latin typeface="+mj-lt"/>
                <a:ea typeface="+mj-ea"/>
                <a:cs typeface="+mj-cs"/>
                <a:sym typeface="Calibri"/>
              </a:rPr>
              <a:t>了</a:t>
            </a:r>
            <a:r>
              <a:rPr lang="en-US" altLang="zh-CN" sz="1200" b="0" i="0" dirty="0" smtClean="0">
                <a:effectLst/>
                <a:latin typeface="+mj-lt"/>
                <a:ea typeface="+mj-ea"/>
                <a:cs typeface="+mj-cs"/>
                <a:sym typeface="Calibri"/>
              </a:rPr>
              <a:t>. </a:t>
            </a:r>
            <a:r>
              <a:rPr lang="en-US" altLang="zh-CN" sz="1200" b="0" i="0" dirty="0" err="1" smtClean="0">
                <a:effectLst/>
                <a:latin typeface="+mj-lt"/>
                <a:ea typeface="+mj-ea"/>
                <a:cs typeface="+mj-cs"/>
                <a:sym typeface="Calibri"/>
              </a:rPr>
              <a:t>rootfs</a:t>
            </a:r>
            <a:r>
              <a:rPr lang="en-US" altLang="zh-CN" sz="1200" b="0" i="0" dirty="0" smtClean="0">
                <a:effectLst/>
                <a:latin typeface="+mj-lt"/>
                <a:ea typeface="+mj-ea"/>
                <a:cs typeface="+mj-cs"/>
                <a:sym typeface="Calibri"/>
              </a:rPr>
              <a:t> (root file system) </a:t>
            </a:r>
            <a:r>
              <a:rPr lang="zh-CN" altLang="en-US" sz="1200" b="0" i="0" dirty="0" smtClean="0">
                <a:effectLst/>
                <a:latin typeface="+mj-lt"/>
                <a:ea typeface="+mj-ea"/>
                <a:cs typeface="+mj-cs"/>
                <a:sym typeface="Calibri"/>
              </a:rPr>
              <a:t>包含的就是典型 </a:t>
            </a:r>
            <a:r>
              <a:rPr lang="en-US" altLang="zh-CN" sz="1200" b="0" i="0" dirty="0" smtClean="0">
                <a:effectLst/>
                <a:latin typeface="+mj-lt"/>
                <a:ea typeface="+mj-ea"/>
                <a:cs typeface="+mj-cs"/>
                <a:sym typeface="Calibri"/>
              </a:rPr>
              <a:t>Linux </a:t>
            </a:r>
            <a:r>
              <a:rPr lang="zh-CN" altLang="en-US" sz="1200" b="0" i="0" dirty="0" smtClean="0">
                <a:effectLst/>
                <a:latin typeface="+mj-lt"/>
                <a:ea typeface="+mj-ea"/>
                <a:cs typeface="+mj-cs"/>
                <a:sym typeface="Calibri"/>
              </a:rPr>
              <a:t>系统中的 </a:t>
            </a:r>
            <a:r>
              <a:rPr lang="en-US" altLang="zh-CN" sz="1200" b="0" i="0" dirty="0" smtClean="0">
                <a:effectLst/>
                <a:latin typeface="+mj-lt"/>
                <a:ea typeface="+mj-ea"/>
                <a:cs typeface="+mj-cs"/>
                <a:sym typeface="Calibri"/>
              </a:rPr>
              <a:t>/</a:t>
            </a:r>
            <a:r>
              <a:rPr lang="en-US" altLang="zh-CN" sz="1200" b="0" i="0" dirty="0" err="1" smtClean="0">
                <a:effectLst/>
                <a:latin typeface="+mj-lt"/>
                <a:ea typeface="+mj-ea"/>
                <a:cs typeface="+mj-cs"/>
                <a:sym typeface="Calibri"/>
              </a:rPr>
              <a:t>dev</a:t>
            </a:r>
            <a:r>
              <a:rPr lang="en-US" altLang="zh-CN" sz="1200" b="0" i="0" dirty="0" smtClean="0">
                <a:effectLst/>
                <a:latin typeface="+mj-lt"/>
                <a:ea typeface="+mj-ea"/>
                <a:cs typeface="+mj-cs"/>
                <a:sym typeface="Calibri"/>
              </a:rPr>
              <a:t>, /</a:t>
            </a:r>
            <a:r>
              <a:rPr lang="en-US" altLang="zh-CN" sz="1200" b="0" i="0" dirty="0" err="1" smtClean="0">
                <a:effectLst/>
                <a:latin typeface="+mj-lt"/>
                <a:ea typeface="+mj-ea"/>
                <a:cs typeface="+mj-cs"/>
                <a:sym typeface="Calibri"/>
              </a:rPr>
              <a:t>proc</a:t>
            </a:r>
            <a:r>
              <a:rPr lang="en-US" altLang="zh-CN" sz="1200" b="0" i="0" dirty="0" smtClean="0">
                <a:effectLst/>
                <a:latin typeface="+mj-lt"/>
                <a:ea typeface="+mj-ea"/>
                <a:cs typeface="+mj-cs"/>
                <a:sym typeface="Calibri"/>
              </a:rPr>
              <a:t>,/bin, /</a:t>
            </a:r>
            <a:r>
              <a:rPr lang="en-US" altLang="zh-CN" sz="1200" b="0" i="0" dirty="0" err="1" smtClean="0">
                <a:effectLst/>
                <a:latin typeface="+mj-lt"/>
                <a:ea typeface="+mj-ea"/>
                <a:cs typeface="+mj-cs"/>
                <a:sym typeface="Calibri"/>
              </a:rPr>
              <a:t>etc</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等标准目录和文件。</a:t>
            </a:r>
          </a:p>
          <a:p>
            <a:endParaRPr lang="zh-CN" altLang="en-US" sz="1200" b="0" i="0" dirty="0" smtClean="0">
              <a:effectLst/>
              <a:latin typeface="+mj-lt"/>
              <a:ea typeface="+mj-ea"/>
              <a:cs typeface="+mj-cs"/>
              <a:sym typeface="Calibri"/>
            </a:endParaRPr>
          </a:p>
          <a:p>
            <a:r>
              <a:rPr lang="zh-CN" altLang="en-US" sz="1200" b="0" i="0" dirty="0" smtClean="0">
                <a:effectLst/>
                <a:latin typeface="+mj-lt"/>
                <a:ea typeface="+mj-ea"/>
                <a:cs typeface="+mj-cs"/>
                <a:sym typeface="Calibri"/>
              </a:rPr>
              <a:t>对于不同的</a:t>
            </a:r>
            <a:r>
              <a:rPr lang="en-US" altLang="zh-CN" sz="1200" b="0" i="0" dirty="0" err="1" smtClean="0">
                <a:effectLst/>
                <a:latin typeface="+mj-lt"/>
                <a:ea typeface="+mj-ea"/>
                <a:cs typeface="+mj-cs"/>
                <a:sym typeface="Calibri"/>
              </a:rPr>
              <a:t>linux</a:t>
            </a:r>
            <a:r>
              <a:rPr lang="zh-CN" altLang="en-US" sz="1200" b="0" i="0" dirty="0" smtClean="0">
                <a:effectLst/>
                <a:latin typeface="+mj-lt"/>
                <a:ea typeface="+mj-ea"/>
                <a:cs typeface="+mj-cs"/>
                <a:sym typeface="Calibri"/>
              </a:rPr>
              <a:t>发行版</a:t>
            </a:r>
            <a:r>
              <a:rPr lang="en-US" altLang="zh-CN" sz="1200" b="0" i="0" dirty="0" smtClean="0">
                <a:effectLst/>
                <a:latin typeface="+mj-lt"/>
                <a:ea typeface="+mj-ea"/>
                <a:cs typeface="+mj-cs"/>
                <a:sym typeface="Calibri"/>
              </a:rPr>
              <a:t>, </a:t>
            </a:r>
            <a:r>
              <a:rPr lang="en-US" altLang="zh-CN" sz="1200" b="0" i="0" dirty="0" err="1" smtClean="0">
                <a:effectLst/>
                <a:latin typeface="+mj-lt"/>
                <a:ea typeface="+mj-ea"/>
                <a:cs typeface="+mj-cs"/>
                <a:sym typeface="Calibri"/>
              </a:rPr>
              <a:t>bootfs</a:t>
            </a:r>
            <a:r>
              <a:rPr lang="zh-CN" altLang="en-US" sz="1200" b="0" i="0" dirty="0" smtClean="0">
                <a:effectLst/>
                <a:latin typeface="+mj-lt"/>
                <a:ea typeface="+mj-ea"/>
                <a:cs typeface="+mj-cs"/>
                <a:sym typeface="Calibri"/>
              </a:rPr>
              <a:t>基本是一致的</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但</a:t>
            </a:r>
            <a:r>
              <a:rPr lang="en-US" altLang="zh-CN" sz="1200" b="0" i="0" dirty="0" err="1" smtClean="0">
                <a:effectLst/>
                <a:latin typeface="+mj-lt"/>
                <a:ea typeface="+mj-ea"/>
                <a:cs typeface="+mj-cs"/>
                <a:sym typeface="Calibri"/>
              </a:rPr>
              <a:t>rootfs</a:t>
            </a:r>
            <a:r>
              <a:rPr lang="zh-CN" altLang="en-US" sz="1200" b="0" i="0" dirty="0" smtClean="0">
                <a:effectLst/>
                <a:latin typeface="+mj-lt"/>
                <a:ea typeface="+mj-ea"/>
                <a:cs typeface="+mj-cs"/>
                <a:sym typeface="Calibri"/>
              </a:rPr>
              <a:t>会有差别</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因此不同的发行版可以公用</a:t>
            </a:r>
            <a:r>
              <a:rPr lang="en-US" altLang="zh-CN" sz="1200" b="0" i="0" dirty="0" err="1" smtClean="0">
                <a:effectLst/>
                <a:latin typeface="+mj-lt"/>
                <a:ea typeface="+mj-ea"/>
                <a:cs typeface="+mj-cs"/>
                <a:sym typeface="Calibri"/>
              </a:rPr>
              <a:t>bootfs</a:t>
            </a:r>
            <a:r>
              <a:rPr lang="zh-CN" altLang="en-US" sz="1200" b="0" i="0" dirty="0" smtClean="0">
                <a:effectLst/>
                <a:latin typeface="+mj-lt"/>
                <a:ea typeface="+mj-ea"/>
                <a:cs typeface="+mj-cs"/>
                <a:sym typeface="Calibri"/>
              </a:rPr>
              <a:t>。</a:t>
            </a:r>
          </a:p>
          <a:p>
            <a:endParaRPr lang="zh-CN" altLang="en-US" sz="1200" b="0" i="0" dirty="0" smtClean="0">
              <a:effectLst/>
              <a:latin typeface="+mj-lt"/>
              <a:ea typeface="+mj-ea"/>
              <a:cs typeface="+mj-cs"/>
              <a:sym typeface="Calibri"/>
            </a:endParaRPr>
          </a:p>
          <a:p>
            <a:r>
              <a:rPr lang="zh-CN" altLang="en-US" sz="1200" b="0" i="0" dirty="0" smtClean="0">
                <a:effectLst/>
                <a:latin typeface="+mj-lt"/>
                <a:ea typeface="+mj-ea"/>
                <a:cs typeface="+mj-cs"/>
                <a:sym typeface="Calibri"/>
              </a:rPr>
              <a:t>典型的</a:t>
            </a:r>
            <a:r>
              <a:rPr lang="en-US" altLang="zh-CN" sz="1200" b="0" i="0" dirty="0" smtClean="0">
                <a:effectLst/>
                <a:latin typeface="+mj-lt"/>
                <a:ea typeface="+mj-ea"/>
                <a:cs typeface="+mj-cs"/>
                <a:sym typeface="Calibri"/>
              </a:rPr>
              <a:t>Linux</a:t>
            </a:r>
            <a:r>
              <a:rPr lang="zh-CN" altLang="en-US" sz="1200" b="0" i="0" dirty="0" smtClean="0">
                <a:effectLst/>
                <a:latin typeface="+mj-lt"/>
                <a:ea typeface="+mj-ea"/>
                <a:cs typeface="+mj-cs"/>
                <a:sym typeface="Calibri"/>
              </a:rPr>
              <a:t>在启动后，首先将 </a:t>
            </a:r>
            <a:r>
              <a:rPr lang="en-US" altLang="zh-CN" sz="1200" b="0" i="0" dirty="0" err="1" smtClean="0">
                <a:effectLst/>
                <a:latin typeface="+mj-lt"/>
                <a:ea typeface="+mj-ea"/>
                <a:cs typeface="+mj-cs"/>
                <a:sym typeface="Calibri"/>
              </a:rPr>
              <a:t>rootfs</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设置为 </a:t>
            </a:r>
            <a:r>
              <a:rPr lang="en-US" altLang="zh-CN" sz="1200" b="0" i="0" dirty="0" err="1" smtClean="0">
                <a:effectLst/>
                <a:latin typeface="+mj-lt"/>
                <a:ea typeface="+mj-ea"/>
                <a:cs typeface="+mj-cs"/>
                <a:sym typeface="Calibri"/>
              </a:rPr>
              <a:t>readonly</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进行一系列检查</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然后将其切换为 </a:t>
            </a:r>
            <a:r>
              <a:rPr lang="en-US" altLang="zh-CN" sz="1200" b="0" i="0" dirty="0" smtClean="0">
                <a:effectLst/>
                <a:latin typeface="+mj-lt"/>
                <a:ea typeface="+mj-ea"/>
                <a:cs typeface="+mj-cs"/>
                <a:sym typeface="Calibri"/>
              </a:rPr>
              <a:t>“</a:t>
            </a:r>
            <a:r>
              <a:rPr lang="en-US" altLang="zh-CN" sz="1200" b="0" i="0" dirty="0" err="1" smtClean="0">
                <a:effectLst/>
                <a:latin typeface="+mj-lt"/>
                <a:ea typeface="+mj-ea"/>
                <a:cs typeface="+mj-cs"/>
                <a:sym typeface="Calibri"/>
              </a:rPr>
              <a:t>readwrite</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供用户使用。在</a:t>
            </a:r>
            <a:r>
              <a:rPr lang="en-US" altLang="zh-CN" sz="1200" b="0" i="0" dirty="0" err="1" smtClean="0">
                <a:effectLst/>
                <a:latin typeface="+mj-lt"/>
                <a:ea typeface="+mj-ea"/>
                <a:cs typeface="+mj-cs"/>
                <a:sym typeface="Calibri"/>
              </a:rPr>
              <a:t>Docker</a:t>
            </a:r>
            <a:r>
              <a:rPr lang="zh-CN" altLang="en-US" sz="1200" b="0" i="0" dirty="0" smtClean="0">
                <a:effectLst/>
                <a:latin typeface="+mj-lt"/>
                <a:ea typeface="+mj-ea"/>
                <a:cs typeface="+mj-cs"/>
                <a:sym typeface="Calibri"/>
              </a:rPr>
              <a:t>中，初始化时也是将 </a:t>
            </a:r>
            <a:r>
              <a:rPr lang="en-US" altLang="zh-CN" sz="1200" b="0" i="0" dirty="0" err="1" smtClean="0">
                <a:effectLst/>
                <a:latin typeface="+mj-lt"/>
                <a:ea typeface="+mj-ea"/>
                <a:cs typeface="+mj-cs"/>
                <a:sym typeface="Calibri"/>
              </a:rPr>
              <a:t>rootfs</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以</a:t>
            </a:r>
            <a:r>
              <a:rPr lang="en-US" altLang="zh-CN" sz="1200" b="0" i="0" dirty="0" err="1" smtClean="0">
                <a:effectLst/>
                <a:latin typeface="+mj-lt"/>
                <a:ea typeface="+mj-ea"/>
                <a:cs typeface="+mj-cs"/>
                <a:sym typeface="Calibri"/>
              </a:rPr>
              <a:t>readonly</a:t>
            </a:r>
            <a:r>
              <a:rPr lang="zh-CN" altLang="en-US" sz="1200" b="0" i="0" dirty="0" smtClean="0">
                <a:effectLst/>
                <a:latin typeface="+mj-lt"/>
                <a:ea typeface="+mj-ea"/>
                <a:cs typeface="+mj-cs"/>
                <a:sym typeface="Calibri"/>
              </a:rPr>
              <a:t>方式加载并检查，然而接下来利用 </a:t>
            </a:r>
            <a:r>
              <a:rPr lang="en-US" altLang="zh-CN" sz="1200" b="0" i="0" dirty="0" smtClean="0">
                <a:effectLst/>
                <a:latin typeface="+mj-lt"/>
                <a:ea typeface="+mj-ea"/>
                <a:cs typeface="+mj-cs"/>
                <a:sym typeface="Calibri"/>
              </a:rPr>
              <a:t>union mount </a:t>
            </a:r>
            <a:r>
              <a:rPr lang="zh-CN" altLang="en-US" sz="1200" b="0" i="0" dirty="0" smtClean="0">
                <a:effectLst/>
                <a:latin typeface="+mj-lt"/>
                <a:ea typeface="+mj-ea"/>
                <a:cs typeface="+mj-cs"/>
                <a:sym typeface="Calibri"/>
              </a:rPr>
              <a:t>的方式将一个 </a:t>
            </a:r>
            <a:r>
              <a:rPr lang="en-US" altLang="zh-CN" sz="1200" b="0" i="0" dirty="0" err="1" smtClean="0">
                <a:effectLst/>
                <a:latin typeface="+mj-lt"/>
                <a:ea typeface="+mj-ea"/>
                <a:cs typeface="+mj-cs"/>
                <a:sym typeface="Calibri"/>
              </a:rPr>
              <a:t>readwrite</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文件系统挂载在 </a:t>
            </a:r>
            <a:r>
              <a:rPr lang="en-US" altLang="zh-CN" sz="1200" b="0" i="0" dirty="0" err="1" smtClean="0">
                <a:effectLst/>
                <a:latin typeface="+mj-lt"/>
                <a:ea typeface="+mj-ea"/>
                <a:cs typeface="+mj-cs"/>
                <a:sym typeface="Calibri"/>
              </a:rPr>
              <a:t>readonly</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的</a:t>
            </a:r>
            <a:r>
              <a:rPr lang="en-US" altLang="zh-CN" sz="1200" b="0" i="0" dirty="0" err="1" smtClean="0">
                <a:effectLst/>
                <a:latin typeface="+mj-lt"/>
                <a:ea typeface="+mj-ea"/>
                <a:cs typeface="+mj-cs"/>
                <a:sym typeface="Calibri"/>
              </a:rPr>
              <a:t>rootfs</a:t>
            </a:r>
            <a:r>
              <a:rPr lang="zh-CN" altLang="en-US" sz="1200" b="0" i="0" dirty="0" smtClean="0">
                <a:effectLst/>
                <a:latin typeface="+mj-lt"/>
                <a:ea typeface="+mj-ea"/>
                <a:cs typeface="+mj-cs"/>
                <a:sym typeface="Calibri"/>
              </a:rPr>
              <a:t>之上，并且允许再次将下层的 </a:t>
            </a:r>
            <a:r>
              <a:rPr lang="en-US" altLang="zh-CN" sz="1200" b="0" i="0" dirty="0" smtClean="0">
                <a:effectLst/>
                <a:latin typeface="+mj-lt"/>
                <a:ea typeface="+mj-ea"/>
                <a:cs typeface="+mj-cs"/>
                <a:sym typeface="Calibri"/>
              </a:rPr>
              <a:t>FS(file system) </a:t>
            </a:r>
            <a:r>
              <a:rPr lang="zh-CN" altLang="en-US" sz="1200" b="0" i="0" dirty="0" smtClean="0">
                <a:effectLst/>
                <a:latin typeface="+mj-lt"/>
                <a:ea typeface="+mj-ea"/>
                <a:cs typeface="+mj-cs"/>
                <a:sym typeface="Calibri"/>
              </a:rPr>
              <a:t>设定为</a:t>
            </a:r>
            <a:r>
              <a:rPr lang="en-US" altLang="zh-CN" sz="1200" b="0" i="0" dirty="0" err="1" smtClean="0">
                <a:effectLst/>
                <a:latin typeface="+mj-lt"/>
                <a:ea typeface="+mj-ea"/>
                <a:cs typeface="+mj-cs"/>
                <a:sym typeface="Calibri"/>
              </a:rPr>
              <a:t>readonly</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并且向上叠加</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这样一组</a:t>
            </a:r>
            <a:r>
              <a:rPr lang="en-US" altLang="zh-CN" sz="1200" b="0" i="0" dirty="0" err="1" smtClean="0">
                <a:effectLst/>
                <a:latin typeface="+mj-lt"/>
                <a:ea typeface="+mj-ea"/>
                <a:cs typeface="+mj-cs"/>
                <a:sym typeface="Calibri"/>
              </a:rPr>
              <a:t>readonly</a:t>
            </a:r>
            <a:r>
              <a:rPr lang="zh-CN" altLang="en-US" sz="1200" b="0" i="0" dirty="0" smtClean="0">
                <a:effectLst/>
                <a:latin typeface="+mj-lt"/>
                <a:ea typeface="+mj-ea"/>
                <a:cs typeface="+mj-cs"/>
                <a:sym typeface="Calibri"/>
              </a:rPr>
              <a:t>和一个</a:t>
            </a:r>
            <a:r>
              <a:rPr lang="en-US" altLang="zh-CN" sz="1200" b="0" i="0" dirty="0" smtClean="0">
                <a:effectLst/>
                <a:latin typeface="+mj-lt"/>
                <a:ea typeface="+mj-ea"/>
                <a:cs typeface="+mj-cs"/>
                <a:sym typeface="Calibri"/>
              </a:rPr>
              <a:t>writeable</a:t>
            </a:r>
            <a:r>
              <a:rPr lang="zh-CN" altLang="en-US" sz="1200" b="0" i="0" dirty="0" smtClean="0">
                <a:effectLst/>
                <a:latin typeface="+mj-lt"/>
                <a:ea typeface="+mj-ea"/>
                <a:cs typeface="+mj-cs"/>
                <a:sym typeface="Calibri"/>
              </a:rPr>
              <a:t>的结构构成一个</a:t>
            </a:r>
            <a:r>
              <a:rPr lang="en-US" altLang="zh-CN" sz="1200" b="0" i="0" dirty="0" smtClean="0">
                <a:effectLst/>
                <a:latin typeface="+mj-lt"/>
                <a:ea typeface="+mj-ea"/>
                <a:cs typeface="+mj-cs"/>
                <a:sym typeface="Calibri"/>
              </a:rPr>
              <a:t>container</a:t>
            </a:r>
            <a:r>
              <a:rPr lang="zh-CN" altLang="en-US" sz="1200" b="0" i="0" dirty="0" smtClean="0">
                <a:effectLst/>
                <a:latin typeface="+mj-lt"/>
                <a:ea typeface="+mj-ea"/>
                <a:cs typeface="+mj-cs"/>
                <a:sym typeface="Calibri"/>
              </a:rPr>
              <a:t>的运行时态</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每一个</a:t>
            </a:r>
            <a:r>
              <a:rPr lang="en-US" altLang="zh-CN" sz="1200" b="0" i="0" dirty="0" smtClean="0">
                <a:effectLst/>
                <a:latin typeface="+mj-lt"/>
                <a:ea typeface="+mj-ea"/>
                <a:cs typeface="+mj-cs"/>
                <a:sym typeface="Calibri"/>
              </a:rPr>
              <a:t>FS</a:t>
            </a:r>
            <a:r>
              <a:rPr lang="zh-CN" altLang="en-US" sz="1200" b="0" i="0" dirty="0" smtClean="0">
                <a:effectLst/>
                <a:latin typeface="+mj-lt"/>
                <a:ea typeface="+mj-ea"/>
                <a:cs typeface="+mj-cs"/>
                <a:sym typeface="Calibri"/>
              </a:rPr>
              <a:t>被称作一个</a:t>
            </a:r>
            <a:r>
              <a:rPr lang="en-US" altLang="zh-CN" sz="1200" b="0" i="0" dirty="0" smtClean="0">
                <a:effectLst/>
                <a:latin typeface="+mj-lt"/>
                <a:ea typeface="+mj-ea"/>
                <a:cs typeface="+mj-cs"/>
                <a:sym typeface="Calibri"/>
              </a:rPr>
              <a:t>FS</a:t>
            </a:r>
            <a:r>
              <a:rPr lang="zh-CN" altLang="en-US" sz="1200" b="0" i="0" dirty="0" smtClean="0">
                <a:effectLst/>
                <a:latin typeface="+mj-lt"/>
                <a:ea typeface="+mj-ea"/>
                <a:cs typeface="+mj-cs"/>
                <a:sym typeface="Calibri"/>
              </a:rPr>
              <a:t>层。</a:t>
            </a:r>
          </a:p>
          <a:p>
            <a:endParaRPr lang="zh-CN" altLang="en-US" sz="1200" b="0" i="0" dirty="0" smtClean="0">
              <a:effectLst/>
              <a:latin typeface="+mj-lt"/>
              <a:ea typeface="+mj-ea"/>
              <a:cs typeface="+mj-cs"/>
              <a:sym typeface="Calibri"/>
            </a:endParaRPr>
          </a:p>
          <a:p>
            <a:r>
              <a:rPr lang="zh-CN" altLang="en-US" sz="1200" b="0" i="0" dirty="0" smtClean="0">
                <a:effectLst/>
                <a:latin typeface="+mj-lt"/>
                <a:ea typeface="+mj-ea"/>
                <a:cs typeface="+mj-cs"/>
                <a:sym typeface="Calibri"/>
              </a:rPr>
              <a:t>上层的</a:t>
            </a:r>
            <a:r>
              <a:rPr lang="en-US" altLang="zh-CN" sz="1200" b="0" i="0" dirty="0" smtClean="0">
                <a:effectLst/>
                <a:latin typeface="+mj-lt"/>
                <a:ea typeface="+mj-ea"/>
                <a:cs typeface="+mj-cs"/>
                <a:sym typeface="Calibri"/>
              </a:rPr>
              <a:t>image</a:t>
            </a:r>
            <a:r>
              <a:rPr lang="zh-CN" altLang="en-US" sz="1200" b="0" i="0" dirty="0" smtClean="0">
                <a:effectLst/>
                <a:latin typeface="+mj-lt"/>
                <a:ea typeface="+mj-ea"/>
                <a:cs typeface="+mj-cs"/>
                <a:sym typeface="Calibri"/>
              </a:rPr>
              <a:t>依赖下层的</a:t>
            </a:r>
            <a:r>
              <a:rPr lang="en-US" altLang="zh-CN" sz="1200" b="0" i="0" dirty="0" smtClean="0">
                <a:effectLst/>
                <a:latin typeface="+mj-lt"/>
                <a:ea typeface="+mj-ea"/>
                <a:cs typeface="+mj-cs"/>
                <a:sym typeface="Calibri"/>
              </a:rPr>
              <a:t>image</a:t>
            </a:r>
            <a:r>
              <a:rPr lang="zh-CN" altLang="en-US" sz="1200" b="0" i="0" dirty="0" smtClean="0">
                <a:effectLst/>
                <a:latin typeface="+mj-lt"/>
                <a:ea typeface="+mj-ea"/>
                <a:cs typeface="+mj-cs"/>
                <a:sym typeface="Calibri"/>
              </a:rPr>
              <a:t>，因此</a:t>
            </a:r>
            <a:r>
              <a:rPr lang="en-US" altLang="zh-CN" sz="1200" b="0" i="0" dirty="0" err="1" smtClean="0">
                <a:effectLst/>
                <a:latin typeface="+mj-lt"/>
                <a:ea typeface="+mj-ea"/>
                <a:cs typeface="+mj-cs"/>
                <a:sym typeface="Calibri"/>
              </a:rPr>
              <a:t>Docker</a:t>
            </a:r>
            <a:r>
              <a:rPr lang="zh-CN" altLang="en-US" sz="1200" b="0" i="0" dirty="0" smtClean="0">
                <a:effectLst/>
                <a:latin typeface="+mj-lt"/>
                <a:ea typeface="+mj-ea"/>
                <a:cs typeface="+mj-cs"/>
                <a:sym typeface="Calibri"/>
              </a:rPr>
              <a:t>中把下层的</a:t>
            </a:r>
            <a:r>
              <a:rPr lang="en-US" altLang="zh-CN" sz="1200" b="0" i="0" dirty="0" smtClean="0">
                <a:effectLst/>
                <a:latin typeface="+mj-lt"/>
                <a:ea typeface="+mj-ea"/>
                <a:cs typeface="+mj-cs"/>
                <a:sym typeface="Calibri"/>
              </a:rPr>
              <a:t>image</a:t>
            </a:r>
            <a:r>
              <a:rPr lang="zh-CN" altLang="en-US" sz="1200" b="0" i="0" dirty="0" smtClean="0">
                <a:effectLst/>
                <a:latin typeface="+mj-lt"/>
                <a:ea typeface="+mj-ea"/>
                <a:cs typeface="+mj-cs"/>
                <a:sym typeface="Calibri"/>
              </a:rPr>
              <a:t>称作父</a:t>
            </a:r>
            <a:r>
              <a:rPr lang="en-US" altLang="zh-CN" sz="1200" b="0" i="0" dirty="0" smtClean="0">
                <a:effectLst/>
                <a:latin typeface="+mj-lt"/>
                <a:ea typeface="+mj-ea"/>
                <a:cs typeface="+mj-cs"/>
                <a:sym typeface="Calibri"/>
              </a:rPr>
              <a:t>image</a:t>
            </a:r>
            <a:r>
              <a:rPr lang="zh-CN" altLang="en-US" sz="1200" b="0" i="0" dirty="0" smtClean="0">
                <a:effectLst/>
                <a:latin typeface="+mj-lt"/>
                <a:ea typeface="+mj-ea"/>
                <a:cs typeface="+mj-cs"/>
                <a:sym typeface="Calibri"/>
              </a:rPr>
              <a:t>，没有父</a:t>
            </a:r>
            <a:r>
              <a:rPr lang="en-US" altLang="zh-CN" sz="1200" b="0" i="0" dirty="0" smtClean="0">
                <a:effectLst/>
                <a:latin typeface="+mj-lt"/>
                <a:ea typeface="+mj-ea"/>
                <a:cs typeface="+mj-cs"/>
                <a:sym typeface="Calibri"/>
              </a:rPr>
              <a:t>image</a:t>
            </a:r>
            <a:r>
              <a:rPr lang="zh-CN" altLang="en-US" sz="1200" b="0" i="0" dirty="0" smtClean="0">
                <a:effectLst/>
                <a:latin typeface="+mj-lt"/>
                <a:ea typeface="+mj-ea"/>
                <a:cs typeface="+mj-cs"/>
                <a:sym typeface="Calibri"/>
              </a:rPr>
              <a:t>的</a:t>
            </a:r>
            <a:r>
              <a:rPr lang="en-US" altLang="zh-CN" sz="1200" b="0" i="0" dirty="0" smtClean="0">
                <a:effectLst/>
                <a:latin typeface="+mj-lt"/>
                <a:ea typeface="+mj-ea"/>
                <a:cs typeface="+mj-cs"/>
                <a:sym typeface="Calibri"/>
              </a:rPr>
              <a:t>image</a:t>
            </a:r>
            <a:r>
              <a:rPr lang="zh-CN" altLang="en-US" sz="1200" b="0" i="0" dirty="0" smtClean="0">
                <a:effectLst/>
                <a:latin typeface="+mj-lt"/>
                <a:ea typeface="+mj-ea"/>
                <a:cs typeface="+mj-cs"/>
                <a:sym typeface="Calibri"/>
              </a:rPr>
              <a:t>称作</a:t>
            </a:r>
            <a:r>
              <a:rPr lang="en-US" altLang="zh-CN" sz="1200" b="0" i="0" dirty="0" smtClean="0">
                <a:effectLst/>
                <a:latin typeface="+mj-lt"/>
                <a:ea typeface="+mj-ea"/>
                <a:cs typeface="+mj-cs"/>
                <a:sym typeface="Calibri"/>
              </a:rPr>
              <a:t>base image</a:t>
            </a:r>
            <a:r>
              <a:rPr lang="zh-CN" altLang="en-US" sz="1200" b="0" i="0" dirty="0" smtClean="0">
                <a:effectLst/>
                <a:latin typeface="+mj-lt"/>
                <a:ea typeface="+mj-ea"/>
                <a:cs typeface="+mj-cs"/>
                <a:sym typeface="Calibri"/>
              </a:rPr>
              <a:t>。因此想要从一个</a:t>
            </a:r>
            <a:r>
              <a:rPr lang="en-US" altLang="zh-CN" sz="1200" b="0" i="0" dirty="0" smtClean="0">
                <a:effectLst/>
                <a:latin typeface="+mj-lt"/>
                <a:ea typeface="+mj-ea"/>
                <a:cs typeface="+mj-cs"/>
                <a:sym typeface="Calibri"/>
              </a:rPr>
              <a:t>image</a:t>
            </a:r>
            <a:r>
              <a:rPr lang="zh-CN" altLang="en-US" sz="1200" b="0" i="0" dirty="0" smtClean="0">
                <a:effectLst/>
                <a:latin typeface="+mj-lt"/>
                <a:ea typeface="+mj-ea"/>
                <a:cs typeface="+mj-cs"/>
                <a:sym typeface="Calibri"/>
              </a:rPr>
              <a:t>启动一个</a:t>
            </a:r>
            <a:r>
              <a:rPr lang="en-US" altLang="zh-CN" sz="1200" b="0" i="0" dirty="0" smtClean="0">
                <a:effectLst/>
                <a:latin typeface="+mj-lt"/>
                <a:ea typeface="+mj-ea"/>
                <a:cs typeface="+mj-cs"/>
                <a:sym typeface="Calibri"/>
              </a:rPr>
              <a:t>container</a:t>
            </a:r>
            <a:r>
              <a:rPr lang="zh-CN" altLang="en-US" sz="1200" b="0" i="0" dirty="0" smtClean="0">
                <a:effectLst/>
                <a:latin typeface="+mj-lt"/>
                <a:ea typeface="+mj-ea"/>
                <a:cs typeface="+mj-cs"/>
                <a:sym typeface="Calibri"/>
              </a:rPr>
              <a:t>，</a:t>
            </a:r>
            <a:r>
              <a:rPr lang="en-US" altLang="zh-CN" sz="1200" b="0" i="0" dirty="0" err="1" smtClean="0">
                <a:effectLst/>
                <a:latin typeface="+mj-lt"/>
                <a:ea typeface="+mj-ea"/>
                <a:cs typeface="+mj-cs"/>
                <a:sym typeface="Calibri"/>
              </a:rPr>
              <a:t>Docker</a:t>
            </a:r>
            <a:r>
              <a:rPr lang="zh-CN" altLang="en-US" sz="1200" b="0" i="0" dirty="0" smtClean="0">
                <a:effectLst/>
                <a:latin typeface="+mj-lt"/>
                <a:ea typeface="+mj-ea"/>
                <a:cs typeface="+mj-cs"/>
                <a:sym typeface="Calibri"/>
              </a:rPr>
              <a:t>会先加载这个</a:t>
            </a:r>
            <a:r>
              <a:rPr lang="en-US" altLang="zh-CN" sz="1200" b="0" i="0" dirty="0" smtClean="0">
                <a:effectLst/>
                <a:latin typeface="+mj-lt"/>
                <a:ea typeface="+mj-ea"/>
                <a:cs typeface="+mj-cs"/>
                <a:sym typeface="Calibri"/>
              </a:rPr>
              <a:t>image</a:t>
            </a:r>
            <a:r>
              <a:rPr lang="zh-CN" altLang="en-US" sz="1200" b="0" i="0" dirty="0" smtClean="0">
                <a:effectLst/>
                <a:latin typeface="+mj-lt"/>
                <a:ea typeface="+mj-ea"/>
                <a:cs typeface="+mj-cs"/>
                <a:sym typeface="Calibri"/>
              </a:rPr>
              <a:t>和依赖的父</a:t>
            </a:r>
            <a:r>
              <a:rPr lang="en-US" altLang="zh-CN" sz="1200" b="0" i="0" dirty="0" smtClean="0">
                <a:effectLst/>
                <a:latin typeface="+mj-lt"/>
                <a:ea typeface="+mj-ea"/>
                <a:cs typeface="+mj-cs"/>
                <a:sym typeface="Calibri"/>
              </a:rPr>
              <a:t>images</a:t>
            </a:r>
            <a:r>
              <a:rPr lang="zh-CN" altLang="en-US" sz="1200" b="0" i="0" dirty="0" smtClean="0">
                <a:effectLst/>
                <a:latin typeface="+mj-lt"/>
                <a:ea typeface="+mj-ea"/>
                <a:cs typeface="+mj-cs"/>
                <a:sym typeface="Calibri"/>
              </a:rPr>
              <a:t>以及</a:t>
            </a:r>
            <a:r>
              <a:rPr lang="en-US" altLang="zh-CN" sz="1200" b="0" i="0" dirty="0" smtClean="0">
                <a:effectLst/>
                <a:latin typeface="+mj-lt"/>
                <a:ea typeface="+mj-ea"/>
                <a:cs typeface="+mj-cs"/>
                <a:sym typeface="Calibri"/>
              </a:rPr>
              <a:t>base image</a:t>
            </a:r>
            <a:r>
              <a:rPr lang="zh-CN" altLang="en-US" sz="1200" b="0" i="0" dirty="0" smtClean="0">
                <a:effectLst/>
                <a:latin typeface="+mj-lt"/>
                <a:ea typeface="+mj-ea"/>
                <a:cs typeface="+mj-cs"/>
                <a:sym typeface="Calibri"/>
              </a:rPr>
              <a:t>，用户的进程运行在</a:t>
            </a:r>
            <a:r>
              <a:rPr lang="en-US" altLang="zh-CN" sz="1200" b="0" i="0" dirty="0" smtClean="0">
                <a:effectLst/>
                <a:latin typeface="+mj-lt"/>
                <a:ea typeface="+mj-ea"/>
                <a:cs typeface="+mj-cs"/>
                <a:sym typeface="Calibri"/>
              </a:rPr>
              <a:t>writeable</a:t>
            </a:r>
            <a:r>
              <a:rPr lang="zh-CN" altLang="en-US" sz="1200" b="0" i="0" dirty="0" smtClean="0">
                <a:effectLst/>
                <a:latin typeface="+mj-lt"/>
                <a:ea typeface="+mj-ea"/>
                <a:cs typeface="+mj-cs"/>
                <a:sym typeface="Calibri"/>
              </a:rPr>
              <a:t>的</a:t>
            </a:r>
            <a:r>
              <a:rPr lang="en-US" altLang="zh-CN" sz="1200" b="0" i="0" dirty="0" smtClean="0">
                <a:effectLst/>
                <a:latin typeface="+mj-lt"/>
                <a:ea typeface="+mj-ea"/>
                <a:cs typeface="+mj-cs"/>
                <a:sym typeface="Calibri"/>
              </a:rPr>
              <a:t>layer</a:t>
            </a:r>
            <a:r>
              <a:rPr lang="zh-CN" altLang="en-US" sz="1200" b="0" i="0" dirty="0" smtClean="0">
                <a:effectLst/>
                <a:latin typeface="+mj-lt"/>
                <a:ea typeface="+mj-ea"/>
                <a:cs typeface="+mj-cs"/>
                <a:sym typeface="Calibri"/>
              </a:rPr>
              <a:t>中。所有</a:t>
            </a:r>
            <a:r>
              <a:rPr lang="en-US" altLang="zh-CN" sz="1200" b="0" i="0" dirty="0" smtClean="0">
                <a:effectLst/>
                <a:latin typeface="+mj-lt"/>
                <a:ea typeface="+mj-ea"/>
                <a:cs typeface="+mj-cs"/>
                <a:sym typeface="Calibri"/>
              </a:rPr>
              <a:t>parent image</a:t>
            </a:r>
            <a:r>
              <a:rPr lang="zh-CN" altLang="en-US" sz="1200" b="0" i="0" dirty="0" smtClean="0">
                <a:effectLst/>
                <a:latin typeface="+mj-lt"/>
                <a:ea typeface="+mj-ea"/>
                <a:cs typeface="+mj-cs"/>
                <a:sym typeface="Calibri"/>
              </a:rPr>
              <a:t>中的数据信息以及 </a:t>
            </a:r>
            <a:r>
              <a:rPr lang="en-US" altLang="zh-CN" sz="1200" b="0" i="0" dirty="0" smtClean="0">
                <a:effectLst/>
                <a:latin typeface="+mj-lt"/>
                <a:ea typeface="+mj-ea"/>
                <a:cs typeface="+mj-cs"/>
                <a:sym typeface="Calibri"/>
              </a:rPr>
              <a:t>ID</a:t>
            </a:r>
            <a:r>
              <a:rPr lang="zh-CN" altLang="en-US" sz="1200" b="0" i="0" dirty="0" smtClean="0">
                <a:effectLst/>
                <a:latin typeface="+mj-lt"/>
                <a:ea typeface="+mj-ea"/>
                <a:cs typeface="+mj-cs"/>
                <a:sym typeface="Calibri"/>
              </a:rPr>
              <a:t>、网络和</a:t>
            </a:r>
            <a:r>
              <a:rPr lang="en-US" altLang="zh-CN" sz="1200" b="0" i="0" dirty="0" err="1" smtClean="0">
                <a:effectLst/>
                <a:latin typeface="+mj-lt"/>
                <a:ea typeface="+mj-ea"/>
                <a:cs typeface="+mj-cs"/>
                <a:sym typeface="Calibri"/>
              </a:rPr>
              <a:t>lxc</a:t>
            </a:r>
            <a:r>
              <a:rPr lang="zh-CN" altLang="en-US" sz="1200" b="0" i="0" dirty="0" smtClean="0">
                <a:effectLst/>
                <a:latin typeface="+mj-lt"/>
                <a:ea typeface="+mj-ea"/>
                <a:cs typeface="+mj-cs"/>
                <a:sym typeface="Calibri"/>
              </a:rPr>
              <a:t>管理的资源限制等具体</a:t>
            </a:r>
            <a:r>
              <a:rPr lang="en-US" altLang="zh-CN" sz="1200" b="0" i="0" dirty="0" smtClean="0">
                <a:effectLst/>
                <a:latin typeface="+mj-lt"/>
                <a:ea typeface="+mj-ea"/>
                <a:cs typeface="+mj-cs"/>
                <a:sym typeface="Calibri"/>
              </a:rPr>
              <a:t>container</a:t>
            </a:r>
            <a:r>
              <a:rPr lang="zh-CN" altLang="en-US" sz="1200" b="0" i="0" dirty="0" smtClean="0">
                <a:effectLst/>
                <a:latin typeface="+mj-lt"/>
                <a:ea typeface="+mj-ea"/>
                <a:cs typeface="+mj-cs"/>
                <a:sym typeface="Calibri"/>
              </a:rPr>
              <a:t>的配置，构成一个</a:t>
            </a:r>
            <a:r>
              <a:rPr lang="en-US" altLang="zh-CN" sz="1200" b="0" i="0" dirty="0" err="1" smtClean="0">
                <a:effectLst/>
                <a:latin typeface="+mj-lt"/>
                <a:ea typeface="+mj-ea"/>
                <a:cs typeface="+mj-cs"/>
                <a:sym typeface="Calibri"/>
              </a:rPr>
              <a:t>Docker</a:t>
            </a:r>
            <a:r>
              <a:rPr lang="zh-CN" altLang="en-US" sz="1200" b="0" i="0" dirty="0" smtClean="0">
                <a:effectLst/>
                <a:latin typeface="+mj-lt"/>
                <a:ea typeface="+mj-ea"/>
                <a:cs typeface="+mj-cs"/>
                <a:sym typeface="Calibri"/>
              </a:rPr>
              <a:t>概念上的</a:t>
            </a:r>
            <a:r>
              <a:rPr lang="en-US" altLang="zh-CN" sz="1200" b="0" i="0" dirty="0" smtClean="0">
                <a:effectLst/>
                <a:latin typeface="+mj-lt"/>
                <a:ea typeface="+mj-ea"/>
                <a:cs typeface="+mj-cs"/>
                <a:sym typeface="Calibri"/>
              </a:rPr>
              <a:t>container</a:t>
            </a:r>
            <a:r>
              <a:rPr lang="zh-CN" altLang="en-US" sz="1200" b="0" i="0" dirty="0" smtClean="0">
                <a:effectLst/>
                <a:latin typeface="+mj-lt"/>
                <a:ea typeface="+mj-ea"/>
                <a:cs typeface="+mj-cs"/>
                <a:sym typeface="Calibri"/>
              </a:rPr>
              <a:t>。</a:t>
            </a:r>
          </a:p>
          <a:p>
            <a:endParaRPr lang="zh-CN" altLang="en-US" sz="1200" b="0" i="0" dirty="0" smtClean="0">
              <a:effectLst/>
              <a:latin typeface="+mj-lt"/>
              <a:ea typeface="+mj-ea"/>
              <a:cs typeface="+mj-cs"/>
              <a:sym typeface="Calibri"/>
            </a:endParaRPr>
          </a:p>
          <a:p>
            <a:r>
              <a:rPr lang="zh-CN" altLang="en-US" sz="1200" dirty="0" smtClean="0">
                <a:latin typeface="+mj-lt"/>
                <a:ea typeface="+mj-ea"/>
                <a:cs typeface="+mj-cs"/>
                <a:sym typeface="Calibri"/>
              </a:rPr>
              <a:t>问题：这样会带来哪些好处？</a:t>
            </a:r>
          </a:p>
          <a:p>
            <a:r>
              <a:rPr lang="zh-CN" altLang="en-US" sz="1200" dirty="0" smtClean="0">
                <a:latin typeface="+mj-lt"/>
                <a:ea typeface="+mj-ea"/>
                <a:cs typeface="+mj-cs"/>
                <a:sym typeface="Calibri"/>
              </a:rPr>
              <a:t>镜像的复用</a:t>
            </a:r>
          </a:p>
          <a:p>
            <a:r>
              <a:rPr lang="zh-CN" altLang="en-US" sz="1200" dirty="0" smtClean="0">
                <a:latin typeface="+mj-lt"/>
                <a:ea typeface="+mj-ea"/>
                <a:cs typeface="+mj-cs"/>
                <a:sym typeface="Calibri"/>
              </a:rPr>
              <a:t>启动的快速</a:t>
            </a:r>
          </a:p>
        </p:txBody>
      </p:sp>
    </p:spTree>
    <p:extLst>
      <p:ext uri="{BB962C8B-B14F-4D97-AF65-F5344CB8AC3E}">
        <p14:creationId xmlns:p14="http://schemas.microsoft.com/office/powerpoint/2010/main" val="1558893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smtClean="0">
                <a:effectLst/>
                <a:latin typeface="+mj-lt"/>
                <a:ea typeface="+mj-ea"/>
                <a:cs typeface="+mj-cs"/>
                <a:sym typeface="Calibri"/>
              </a:rPr>
              <a:t>得益于</a:t>
            </a:r>
            <a:r>
              <a:rPr lang="en-US" altLang="zh-CN" sz="1200" b="0" i="0" dirty="0" smtClean="0">
                <a:effectLst/>
                <a:latin typeface="+mj-lt"/>
                <a:ea typeface="+mj-ea"/>
                <a:cs typeface="+mj-cs"/>
                <a:sym typeface="Calibri"/>
              </a:rPr>
              <a:t>AUFS</a:t>
            </a:r>
            <a:r>
              <a:rPr lang="zh-CN" altLang="en-US" sz="1200" b="0" i="0" dirty="0" smtClean="0">
                <a:effectLst/>
                <a:latin typeface="+mj-lt"/>
                <a:ea typeface="+mj-ea"/>
                <a:cs typeface="+mj-cs"/>
                <a:sym typeface="Calibri"/>
              </a:rPr>
              <a:t>的特性</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每一个对</a:t>
            </a:r>
            <a:r>
              <a:rPr lang="en-US" altLang="zh-CN" sz="1200" b="0" i="0" dirty="0" err="1" smtClean="0">
                <a:effectLst/>
                <a:latin typeface="+mj-lt"/>
                <a:ea typeface="+mj-ea"/>
                <a:cs typeface="+mj-cs"/>
                <a:sym typeface="Calibri"/>
              </a:rPr>
              <a:t>readonly</a:t>
            </a:r>
            <a:r>
              <a:rPr lang="zh-CN" altLang="en-US" sz="1200" b="0" i="0" dirty="0" smtClean="0">
                <a:effectLst/>
                <a:latin typeface="+mj-lt"/>
                <a:ea typeface="+mj-ea"/>
                <a:cs typeface="+mj-cs"/>
                <a:sym typeface="Calibri"/>
              </a:rPr>
              <a:t>层文件</a:t>
            </a:r>
            <a:r>
              <a:rPr lang="en-US" altLang="zh-CN" sz="1200" b="0" i="0" dirty="0" smtClean="0">
                <a:effectLst/>
                <a:latin typeface="+mj-lt"/>
                <a:ea typeface="+mj-ea"/>
                <a:cs typeface="+mj-cs"/>
                <a:sym typeface="Calibri"/>
              </a:rPr>
              <a:t>/</a:t>
            </a:r>
            <a:r>
              <a:rPr lang="zh-CN" altLang="en-US" sz="1200" b="0" i="0" dirty="0" smtClean="0">
                <a:effectLst/>
                <a:latin typeface="+mj-lt"/>
                <a:ea typeface="+mj-ea"/>
                <a:cs typeface="+mj-cs"/>
                <a:sym typeface="Calibri"/>
              </a:rPr>
              <a:t>目录的修改都只会存在于上层的</a:t>
            </a:r>
            <a:r>
              <a:rPr lang="en-US" altLang="zh-CN" sz="1200" b="0" i="0" dirty="0" smtClean="0">
                <a:effectLst/>
                <a:latin typeface="+mj-lt"/>
                <a:ea typeface="+mj-ea"/>
                <a:cs typeface="+mj-cs"/>
                <a:sym typeface="Calibri"/>
              </a:rPr>
              <a:t>writeable</a:t>
            </a:r>
            <a:r>
              <a:rPr lang="zh-CN" altLang="en-US" sz="1200" b="0" i="0" dirty="0" smtClean="0">
                <a:effectLst/>
                <a:latin typeface="+mj-lt"/>
                <a:ea typeface="+mj-ea"/>
                <a:cs typeface="+mj-cs"/>
                <a:sym typeface="Calibri"/>
              </a:rPr>
              <a:t>层中。这样由于不存在竞争</a:t>
            </a:r>
            <a:r>
              <a:rPr lang="en-US" altLang="zh-CN" sz="1200" b="0" i="0" dirty="0" smtClean="0">
                <a:effectLst/>
                <a:latin typeface="+mj-lt"/>
                <a:ea typeface="+mj-ea"/>
                <a:cs typeface="+mj-cs"/>
                <a:sym typeface="Calibri"/>
              </a:rPr>
              <a:t>, </a:t>
            </a:r>
            <a:r>
              <a:rPr lang="zh-CN" altLang="en-US" sz="1200" b="0" i="0" dirty="0" smtClean="0">
                <a:effectLst/>
                <a:latin typeface="+mj-lt"/>
                <a:ea typeface="+mj-ea"/>
                <a:cs typeface="+mj-cs"/>
                <a:sym typeface="Calibri"/>
              </a:rPr>
              <a:t>多个</a:t>
            </a:r>
            <a:r>
              <a:rPr lang="en-US" altLang="zh-CN" sz="1200" b="0" i="0" dirty="0" smtClean="0">
                <a:effectLst/>
                <a:latin typeface="+mj-lt"/>
                <a:ea typeface="+mj-ea"/>
                <a:cs typeface="+mj-cs"/>
                <a:sym typeface="Calibri"/>
              </a:rPr>
              <a:t>container</a:t>
            </a:r>
            <a:r>
              <a:rPr lang="zh-CN" altLang="en-US" sz="1200" b="0" i="0" dirty="0" smtClean="0">
                <a:effectLst/>
                <a:latin typeface="+mj-lt"/>
                <a:ea typeface="+mj-ea"/>
                <a:cs typeface="+mj-cs"/>
                <a:sym typeface="Calibri"/>
              </a:rPr>
              <a:t>可以共享</a:t>
            </a:r>
            <a:r>
              <a:rPr lang="en-US" altLang="zh-CN" sz="1200" b="0" i="0" dirty="0" err="1" smtClean="0">
                <a:effectLst/>
                <a:latin typeface="+mj-lt"/>
                <a:ea typeface="+mj-ea"/>
                <a:cs typeface="+mj-cs"/>
                <a:sym typeface="Calibri"/>
              </a:rPr>
              <a:t>readonly</a:t>
            </a:r>
            <a:r>
              <a:rPr lang="zh-CN" altLang="en-US" sz="1200" b="0" i="0" dirty="0" smtClean="0">
                <a:effectLst/>
                <a:latin typeface="+mj-lt"/>
                <a:ea typeface="+mj-ea"/>
                <a:cs typeface="+mj-cs"/>
                <a:sym typeface="Calibri"/>
              </a:rPr>
              <a:t>的</a:t>
            </a:r>
            <a:r>
              <a:rPr lang="en-US" altLang="zh-CN" sz="1200" b="0" i="0" dirty="0" smtClean="0">
                <a:effectLst/>
                <a:latin typeface="+mj-lt"/>
                <a:ea typeface="+mj-ea"/>
                <a:cs typeface="+mj-cs"/>
                <a:sym typeface="Calibri"/>
              </a:rPr>
              <a:t>FS</a:t>
            </a:r>
            <a:r>
              <a:rPr lang="zh-CN" altLang="en-US" sz="1200" b="0" i="0" dirty="0" smtClean="0">
                <a:effectLst/>
                <a:latin typeface="+mj-lt"/>
                <a:ea typeface="+mj-ea"/>
                <a:cs typeface="+mj-cs"/>
                <a:sym typeface="Calibri"/>
              </a:rPr>
              <a:t>层。 所以</a:t>
            </a:r>
            <a:r>
              <a:rPr lang="en-US" altLang="zh-CN" sz="1200" b="0" i="0" dirty="0" err="1" smtClean="0">
                <a:effectLst/>
                <a:latin typeface="+mj-lt"/>
                <a:ea typeface="+mj-ea"/>
                <a:cs typeface="+mj-cs"/>
                <a:sym typeface="Calibri"/>
              </a:rPr>
              <a:t>Docker</a:t>
            </a:r>
            <a:r>
              <a:rPr lang="zh-CN" altLang="en-US" sz="1200" b="0" i="0" dirty="0" smtClean="0">
                <a:effectLst/>
                <a:latin typeface="+mj-lt"/>
                <a:ea typeface="+mj-ea"/>
                <a:cs typeface="+mj-cs"/>
                <a:sym typeface="Calibri"/>
              </a:rPr>
              <a:t>将</a:t>
            </a:r>
            <a:r>
              <a:rPr lang="en-US" altLang="zh-CN" sz="1200" b="0" i="0" dirty="0" err="1" smtClean="0">
                <a:effectLst/>
                <a:latin typeface="+mj-lt"/>
                <a:ea typeface="+mj-ea"/>
                <a:cs typeface="+mj-cs"/>
                <a:sym typeface="Calibri"/>
              </a:rPr>
              <a:t>readonly</a:t>
            </a:r>
            <a:r>
              <a:rPr lang="zh-CN" altLang="en-US" sz="1200" b="0" i="0" dirty="0" smtClean="0">
                <a:effectLst/>
                <a:latin typeface="+mj-lt"/>
                <a:ea typeface="+mj-ea"/>
                <a:cs typeface="+mj-cs"/>
                <a:sym typeface="Calibri"/>
              </a:rPr>
              <a:t>的</a:t>
            </a:r>
            <a:r>
              <a:rPr lang="en-US" altLang="zh-CN" sz="1200" b="0" i="0" dirty="0" smtClean="0">
                <a:effectLst/>
                <a:latin typeface="+mj-lt"/>
                <a:ea typeface="+mj-ea"/>
                <a:cs typeface="+mj-cs"/>
                <a:sym typeface="Calibri"/>
              </a:rPr>
              <a:t>FS</a:t>
            </a:r>
            <a:r>
              <a:rPr lang="zh-CN" altLang="en-US" sz="1200" b="0" i="0" dirty="0" smtClean="0">
                <a:effectLst/>
                <a:latin typeface="+mj-lt"/>
                <a:ea typeface="+mj-ea"/>
                <a:cs typeface="+mj-cs"/>
                <a:sym typeface="Calibri"/>
              </a:rPr>
              <a:t>层称作 </a:t>
            </a:r>
            <a:r>
              <a:rPr lang="en-US" altLang="zh-CN" sz="1200" b="0" i="0" dirty="0" smtClean="0">
                <a:effectLst/>
                <a:latin typeface="+mj-lt"/>
                <a:ea typeface="+mj-ea"/>
                <a:cs typeface="+mj-cs"/>
                <a:sym typeface="Calibri"/>
              </a:rPr>
              <a:t>“</a:t>
            </a:r>
            <a:r>
              <a:rPr lang="en-US" altLang="zh-CN" sz="1200" b="1" i="0" dirty="0" smtClean="0">
                <a:effectLst/>
                <a:latin typeface="+mj-lt"/>
                <a:ea typeface="+mj-ea"/>
                <a:cs typeface="+mj-cs"/>
                <a:sym typeface="Calibri"/>
              </a:rPr>
              <a:t>image</a:t>
            </a:r>
            <a:r>
              <a:rPr lang="en-US" altLang="zh-CN" sz="1200" b="0" i="0" dirty="0" smtClean="0">
                <a:effectLst/>
                <a:latin typeface="+mj-lt"/>
                <a:ea typeface="+mj-ea"/>
                <a:cs typeface="+mj-cs"/>
                <a:sym typeface="Calibri"/>
              </a:rPr>
              <a:t>” - </a:t>
            </a:r>
            <a:r>
              <a:rPr lang="zh-CN" altLang="en-US" sz="1200" b="0" i="0" dirty="0" smtClean="0">
                <a:effectLst/>
                <a:latin typeface="+mj-lt"/>
                <a:ea typeface="+mj-ea"/>
                <a:cs typeface="+mj-cs"/>
                <a:sym typeface="Calibri"/>
              </a:rPr>
              <a:t>对于</a:t>
            </a:r>
            <a:r>
              <a:rPr lang="en-US" altLang="zh-CN" sz="1200" b="0" i="0" dirty="0" smtClean="0">
                <a:effectLst/>
                <a:latin typeface="+mj-lt"/>
                <a:ea typeface="+mj-ea"/>
                <a:cs typeface="+mj-cs"/>
                <a:sym typeface="Calibri"/>
              </a:rPr>
              <a:t>container</a:t>
            </a:r>
            <a:r>
              <a:rPr lang="zh-CN" altLang="en-US" sz="1200" b="0" i="0" dirty="0" smtClean="0">
                <a:effectLst/>
                <a:latin typeface="+mj-lt"/>
                <a:ea typeface="+mj-ea"/>
                <a:cs typeface="+mj-cs"/>
                <a:sym typeface="Calibri"/>
              </a:rPr>
              <a:t>而言整个</a:t>
            </a:r>
            <a:r>
              <a:rPr lang="en-US" altLang="zh-CN" sz="1200" b="0" i="0" dirty="0" err="1" smtClean="0">
                <a:effectLst/>
                <a:latin typeface="+mj-lt"/>
                <a:ea typeface="+mj-ea"/>
                <a:cs typeface="+mj-cs"/>
                <a:sym typeface="Calibri"/>
              </a:rPr>
              <a:t>rootfs</a:t>
            </a:r>
            <a:r>
              <a:rPr lang="zh-CN" altLang="en-US" sz="1200" b="0" i="0" dirty="0" smtClean="0">
                <a:effectLst/>
                <a:latin typeface="+mj-lt"/>
                <a:ea typeface="+mj-ea"/>
                <a:cs typeface="+mj-cs"/>
                <a:sym typeface="Calibri"/>
              </a:rPr>
              <a:t>都是</a:t>
            </a:r>
            <a:r>
              <a:rPr lang="en-US" altLang="zh-CN" sz="1200" b="0" i="0" dirty="0" smtClean="0">
                <a:effectLst/>
                <a:latin typeface="+mj-lt"/>
                <a:ea typeface="+mj-ea"/>
                <a:cs typeface="+mj-cs"/>
                <a:sym typeface="Calibri"/>
              </a:rPr>
              <a:t>read-write</a:t>
            </a:r>
            <a:r>
              <a:rPr lang="zh-CN" altLang="en-US" sz="1200" b="0" i="0" dirty="0" smtClean="0">
                <a:effectLst/>
                <a:latin typeface="+mj-lt"/>
                <a:ea typeface="+mj-ea"/>
                <a:cs typeface="+mj-cs"/>
                <a:sym typeface="Calibri"/>
              </a:rPr>
              <a:t>的，但事实上所有的修改都写入最上层的</a:t>
            </a:r>
            <a:r>
              <a:rPr lang="en-US" altLang="zh-CN" sz="1200" b="0" i="0" dirty="0" smtClean="0">
                <a:effectLst/>
                <a:latin typeface="+mj-lt"/>
                <a:ea typeface="+mj-ea"/>
                <a:cs typeface="+mj-cs"/>
                <a:sym typeface="Calibri"/>
              </a:rPr>
              <a:t>writeable</a:t>
            </a:r>
            <a:r>
              <a:rPr lang="zh-CN" altLang="en-US" sz="1200" b="0" i="0" dirty="0" smtClean="0">
                <a:effectLst/>
                <a:latin typeface="+mj-lt"/>
                <a:ea typeface="+mj-ea"/>
                <a:cs typeface="+mj-cs"/>
                <a:sym typeface="Calibri"/>
              </a:rPr>
              <a:t>层中</a:t>
            </a:r>
            <a:r>
              <a:rPr lang="en-US" altLang="zh-CN" sz="1200" b="0" i="0" dirty="0" smtClean="0">
                <a:effectLst/>
                <a:latin typeface="+mj-lt"/>
                <a:ea typeface="+mj-ea"/>
                <a:cs typeface="+mj-cs"/>
                <a:sym typeface="Calibri"/>
              </a:rPr>
              <a:t>, image</a:t>
            </a:r>
            <a:r>
              <a:rPr lang="zh-CN" altLang="en-US" sz="1200" b="0" i="0" dirty="0" smtClean="0">
                <a:effectLst/>
                <a:latin typeface="+mj-lt"/>
                <a:ea typeface="+mj-ea"/>
                <a:cs typeface="+mj-cs"/>
                <a:sym typeface="Calibri"/>
              </a:rPr>
              <a:t>不保存用户状态，只用于模板、新建和复制使用。</a:t>
            </a:r>
          </a:p>
          <a:p>
            <a:endParaRPr kumimoji="1" lang="zh-CN" altLang="en-US" dirty="0" smtClean="0"/>
          </a:p>
          <a:p>
            <a:r>
              <a:rPr kumimoji="1" lang="zh-CN" altLang="en-US" dirty="0" smtClean="0"/>
              <a:t>演示：</a:t>
            </a:r>
            <a:r>
              <a:rPr kumimoji="1" lang="en-US" altLang="zh-CN" dirty="0" err="1" smtClean="0"/>
              <a:t>Docker</a:t>
            </a:r>
            <a:r>
              <a:rPr kumimoji="1" lang="zh-CN" altLang="en-US" dirty="0" smtClean="0"/>
              <a:t> </a:t>
            </a:r>
            <a:r>
              <a:rPr kumimoji="1" lang="en-US" altLang="zh-CN" dirty="0" smtClean="0"/>
              <a:t>images</a:t>
            </a:r>
            <a:r>
              <a:rPr kumimoji="1" lang="zh-CN" altLang="en-US" dirty="0" smtClean="0"/>
              <a:t>，</a:t>
            </a:r>
            <a:r>
              <a:rPr kumimoji="1" lang="en-US" altLang="zh-CN" dirty="0" err="1" smtClean="0"/>
              <a:t>docker</a:t>
            </a:r>
            <a:r>
              <a:rPr kumimoji="1" lang="zh-CN" altLang="en-US" dirty="0" smtClean="0"/>
              <a:t> </a:t>
            </a:r>
            <a:r>
              <a:rPr kumimoji="1" lang="en-US" altLang="zh-CN" dirty="0" smtClean="0"/>
              <a:t>run</a:t>
            </a:r>
            <a:r>
              <a:rPr kumimoji="1" lang="zh-CN" altLang="en-US" dirty="0" smtClean="0"/>
              <a:t>， </a:t>
            </a:r>
            <a:r>
              <a:rPr kumimoji="1" lang="en-US" altLang="zh-CN" err="1" smtClean="0"/>
              <a:t>docker</a:t>
            </a:r>
            <a:r>
              <a:rPr kumimoji="1" lang="zh-CN" altLang="en-US" smtClean="0"/>
              <a:t> </a:t>
            </a:r>
            <a:r>
              <a:rPr kumimoji="1" lang="en-US" altLang="zh-CN" smtClean="0"/>
              <a:t>ps</a:t>
            </a:r>
            <a:endParaRPr kumimoji="1" lang="zh-CN" altLang="en-US" smtClean="0"/>
          </a:p>
          <a:p>
            <a:endParaRPr kumimoji="1" lang="zh-CN" altLang="en-US" smtClean="0"/>
          </a:p>
          <a:p>
            <a:pPr>
              <a:buSzPct val="100000"/>
              <a:buFont typeface="Arial"/>
              <a:buChar char="•"/>
              <a:defRPr>
                <a:latin typeface="微软雅黑"/>
                <a:ea typeface="微软雅黑"/>
                <a:cs typeface="微软雅黑"/>
                <a:sym typeface="微软雅黑"/>
              </a:defRPr>
            </a:pPr>
            <a:r>
              <a:rPr lang="en-US" altLang="zh-CN" smtClean="0"/>
              <a:t> docker images</a:t>
            </a: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r>
              <a:rPr lang="en-US" altLang="zh-CN" smtClean="0"/>
              <a:t> docker rmi centos:latest</a:t>
            </a:r>
          </a:p>
          <a:p>
            <a:pPr>
              <a:buSzPct val="100000"/>
              <a:buFont typeface="Arial"/>
              <a:buChar char="•"/>
              <a:defRPr>
                <a:latin typeface="微软雅黑"/>
                <a:ea typeface="微软雅黑"/>
                <a:cs typeface="微软雅黑"/>
                <a:sym typeface="微软雅黑"/>
              </a:defRPr>
            </a:pPr>
            <a:endParaRPr lang="en-US" altLang="zh-CN" smtClean="0"/>
          </a:p>
          <a:p>
            <a:pPr>
              <a:buSzPct val="100000"/>
              <a:buFont typeface="Arial"/>
              <a:buChar char="•"/>
              <a:defRPr>
                <a:latin typeface="微软雅黑"/>
                <a:ea typeface="微软雅黑"/>
                <a:cs typeface="微软雅黑"/>
                <a:sym typeface="微软雅黑"/>
              </a:defRPr>
            </a:pPr>
            <a:r>
              <a:rPr lang="en-US" altLang="zh-CN" smtClean="0"/>
              <a:t> docker build -t="yorko/mysql:v1" .</a:t>
            </a: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r>
              <a:rPr lang="en-US" altLang="zh-CN" smtClean="0"/>
              <a:t> docker export &lt;CONTAINER ID&gt; &gt; /home/export.tar</a:t>
            </a: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r>
              <a:rPr lang="en-US" altLang="zh-CN" smtClean="0"/>
              <a:t> cat /home/export.tar | docker import - yorko-1-export:latest</a:t>
            </a: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r>
              <a:rPr lang="en-US" altLang="zh-CN" smtClean="0"/>
              <a:t> docker save yorko-1 &gt; /home/save.tar</a:t>
            </a: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endParaRPr lang="en-US" altLang="zh-CN" smtClean="0">
              <a:solidFill>
                <a:srgbClr val="FFFFFF"/>
              </a:solidFill>
            </a:endParaRPr>
          </a:p>
          <a:p>
            <a:pPr>
              <a:buSzPct val="100000"/>
              <a:buFont typeface="Arial"/>
              <a:buChar char="•"/>
              <a:defRPr>
                <a:latin typeface="微软雅黑"/>
                <a:ea typeface="微软雅黑"/>
                <a:cs typeface="微软雅黑"/>
                <a:sym typeface="微软雅黑"/>
              </a:defRPr>
            </a:pPr>
            <a:r>
              <a:rPr lang="en-US" altLang="zh-CN" smtClean="0"/>
              <a:t> docker load &lt; /home/save.tar</a:t>
            </a:r>
          </a:p>
          <a:p>
            <a:endParaRPr kumimoji="1" lang="zh-CN" altLang="en-US" dirty="0"/>
          </a:p>
        </p:txBody>
      </p:sp>
    </p:spTree>
    <p:extLst>
      <p:ext uri="{BB962C8B-B14F-4D97-AF65-F5344CB8AC3E}">
        <p14:creationId xmlns:p14="http://schemas.microsoft.com/office/powerpoint/2010/main" val="526624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j-lt"/>
                <a:ea typeface="+mj-ea"/>
                <a:cs typeface="+mj-cs"/>
                <a:sym typeface="Calibri"/>
              </a:rPr>
              <a:t>镜像：</a:t>
            </a:r>
          </a:p>
          <a:p>
            <a:r>
              <a:rPr lang="zh-CN" altLang="en-US" sz="1200" dirty="0" smtClean="0">
                <a:latin typeface="+mj-lt"/>
                <a:ea typeface="+mj-ea"/>
                <a:cs typeface="+mj-cs"/>
                <a:sym typeface="Calibri"/>
              </a:rPr>
              <a:t>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的构建基石。这些镜像是</a:t>
            </a:r>
            <a:r>
              <a:rPr lang="en-US" altLang="zh-CN" sz="1200" dirty="0" err="1" smtClean="0">
                <a:latin typeface="+mj-lt"/>
                <a:ea typeface="+mj-ea"/>
                <a:cs typeface="+mj-cs"/>
                <a:sym typeface="Calibri"/>
              </a:rPr>
              <a:t>Docer</a:t>
            </a:r>
            <a:r>
              <a:rPr lang="zh-CN" altLang="en-US" sz="1200" dirty="0" smtClean="0">
                <a:latin typeface="+mj-lt"/>
                <a:ea typeface="+mj-ea"/>
                <a:cs typeface="+mj-cs"/>
                <a:sym typeface="Calibri"/>
              </a:rPr>
              <a:t>生命周期中的构建部分。他们是一种分层的形式，根据一系列说明一步一步构建产生的统一文件系统。</a:t>
            </a:r>
            <a:r>
              <a:rPr lang="en-US" altLang="zh-CN" sz="1200" dirty="0" err="1" smtClean="0">
                <a:latin typeface="+mj-lt"/>
                <a:ea typeface="+mj-ea"/>
                <a:cs typeface="+mj-cs"/>
                <a:sym typeface="Calibri"/>
              </a:rPr>
              <a:t>Dockefile</a:t>
            </a:r>
            <a:r>
              <a:rPr lang="zh-CN" altLang="en-US" sz="1200" dirty="0" smtClean="0">
                <a:latin typeface="+mj-lt"/>
                <a:ea typeface="+mj-ea"/>
                <a:cs typeface="+mj-cs"/>
                <a:sym typeface="Calibri"/>
              </a:rPr>
              <a:t>是一个文本文档，它包含用户可以在命令行调用的所有命令从而组成一个镜像。使用一个基本的</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镜像，可以添加、拷贝文件、执行命令、开放端口。</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AUFS</a:t>
            </a:r>
            <a:r>
              <a:rPr lang="zh-CN" altLang="en-US" sz="1200" dirty="0" smtClean="0">
                <a:latin typeface="+mj-lt"/>
                <a:ea typeface="+mj-ea"/>
                <a:cs typeface="+mj-cs"/>
                <a:sym typeface="Calibri"/>
              </a:rPr>
              <a:t>、</a:t>
            </a:r>
            <a:r>
              <a:rPr lang="en-US" altLang="zh-CN" sz="1200" dirty="0" err="1" smtClean="0">
                <a:latin typeface="+mj-lt"/>
                <a:ea typeface="+mj-ea"/>
                <a:cs typeface="+mj-cs"/>
                <a:sym typeface="Calibri"/>
              </a:rPr>
              <a:t>btrfs</a:t>
            </a:r>
            <a:r>
              <a:rPr lang="zh-CN" altLang="en-US" sz="1200" dirty="0" smtClean="0">
                <a:latin typeface="+mj-lt"/>
                <a:ea typeface="+mj-ea"/>
                <a:cs typeface="+mj-cs"/>
                <a:sym typeface="Calibri"/>
              </a:rPr>
              <a:t>、</a:t>
            </a:r>
            <a:r>
              <a:rPr lang="en-US" altLang="zh-CN" sz="1200" dirty="0" err="1" smtClean="0">
                <a:latin typeface="+mj-lt"/>
                <a:ea typeface="+mj-ea"/>
                <a:cs typeface="+mj-cs"/>
                <a:sym typeface="Calibri"/>
              </a:rPr>
              <a:t>devicemapper</a:t>
            </a:r>
            <a:r>
              <a:rPr lang="zh-CN" altLang="en-US" sz="1200" dirty="0" smtClean="0">
                <a:latin typeface="+mj-lt"/>
                <a:ea typeface="+mj-ea"/>
                <a:cs typeface="+mj-cs"/>
                <a:sym typeface="Calibri"/>
              </a:rPr>
              <a:t>、</a:t>
            </a:r>
            <a:r>
              <a:rPr lang="en-US" altLang="zh-CN" sz="1200" dirty="0" smtClean="0">
                <a:latin typeface="+mj-lt"/>
                <a:ea typeface="+mj-ea"/>
                <a:cs typeface="+mj-cs"/>
                <a:sym typeface="Calibri"/>
              </a:rPr>
              <a:t>overlay</a:t>
            </a:r>
            <a:endParaRPr lang="zh-CN" altLang="en-US" sz="1200" dirty="0" smtClean="0">
              <a:latin typeface="+mj-lt"/>
              <a:ea typeface="+mj-ea"/>
              <a:cs typeface="+mj-cs"/>
              <a:sym typeface="Calibri"/>
            </a:endParaRP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AUFS</a:t>
            </a:r>
            <a:r>
              <a:rPr lang="zh-CN" altLang="en-US" sz="1200" dirty="0" smtClean="0">
                <a:latin typeface="+mj-lt"/>
                <a:ea typeface="+mj-ea"/>
                <a:cs typeface="+mj-cs"/>
                <a:sym typeface="Calibri"/>
              </a:rPr>
              <a:t>（</a:t>
            </a:r>
            <a:r>
              <a:rPr lang="en-US" altLang="zh-CN" sz="1200" dirty="0" err="1" smtClean="0">
                <a:latin typeface="+mj-lt"/>
                <a:ea typeface="+mj-ea"/>
                <a:cs typeface="+mj-cs"/>
                <a:sym typeface="Calibri"/>
              </a:rPr>
              <a:t>AnotherUnionFS</a:t>
            </a:r>
            <a:r>
              <a:rPr lang="zh-CN" altLang="en-US" sz="1200" dirty="0" smtClean="0">
                <a:latin typeface="+mj-lt"/>
                <a:ea typeface="+mj-ea"/>
                <a:cs typeface="+mj-cs"/>
                <a:sym typeface="Calibri"/>
              </a:rPr>
              <a:t>）是一种联合文件系统。 </a:t>
            </a:r>
            <a:r>
              <a:rPr lang="en-US" altLang="zh-CN" sz="1200" dirty="0" smtClean="0">
                <a:latin typeface="+mj-lt"/>
                <a:ea typeface="+mj-ea"/>
                <a:cs typeface="+mj-cs"/>
                <a:sym typeface="Calibri"/>
              </a:rPr>
              <a:t>AUFS </a:t>
            </a:r>
            <a:r>
              <a:rPr lang="zh-CN" altLang="en-US" sz="1200" dirty="0" smtClean="0">
                <a:latin typeface="+mj-lt"/>
                <a:ea typeface="+mj-ea"/>
                <a:cs typeface="+mj-cs"/>
                <a:sym typeface="Calibri"/>
              </a:rPr>
              <a:t>支持为每一个成员目录（类似 </a:t>
            </a:r>
            <a:r>
              <a:rPr lang="en-US" altLang="zh-CN" sz="1200" dirty="0" err="1" smtClean="0">
                <a:latin typeface="+mj-lt"/>
                <a:ea typeface="+mj-ea"/>
                <a:cs typeface="+mj-cs"/>
                <a:sym typeface="Calibri"/>
              </a:rPr>
              <a:t>Git</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的分支）设定只读（</a:t>
            </a:r>
            <a:r>
              <a:rPr lang="en-US" altLang="zh-CN" sz="1200" dirty="0" err="1" smtClean="0">
                <a:latin typeface="+mj-lt"/>
                <a:ea typeface="+mj-ea"/>
                <a:cs typeface="+mj-cs"/>
                <a:sym typeface="Calibri"/>
              </a:rPr>
              <a:t>readonly</a:t>
            </a:r>
            <a:r>
              <a:rPr lang="zh-CN" altLang="en-US" sz="1200" dirty="0" smtClean="0">
                <a:latin typeface="+mj-lt"/>
                <a:ea typeface="+mj-ea"/>
                <a:cs typeface="+mj-cs"/>
                <a:sym typeface="Calibri"/>
              </a:rPr>
              <a:t>）、读写（</a:t>
            </a:r>
            <a:r>
              <a:rPr lang="en-US" altLang="zh-CN" sz="1200" dirty="0" err="1" smtClean="0">
                <a:latin typeface="+mj-lt"/>
                <a:ea typeface="+mj-ea"/>
                <a:cs typeface="+mj-cs"/>
                <a:sym typeface="Calibri"/>
              </a:rPr>
              <a:t>readwrite</a:t>
            </a:r>
            <a:r>
              <a:rPr lang="zh-CN" altLang="en-US" sz="1200" dirty="0" smtClean="0">
                <a:latin typeface="+mj-lt"/>
                <a:ea typeface="+mj-ea"/>
                <a:cs typeface="+mj-cs"/>
                <a:sym typeface="Calibri"/>
              </a:rPr>
              <a:t>）和写出（</a:t>
            </a:r>
            <a:r>
              <a:rPr lang="en-US" altLang="zh-CN" sz="1200" dirty="0" smtClean="0">
                <a:latin typeface="+mj-lt"/>
                <a:ea typeface="+mj-ea"/>
                <a:cs typeface="+mj-cs"/>
                <a:sym typeface="Calibri"/>
              </a:rPr>
              <a:t>whiteout-able</a:t>
            </a:r>
            <a:r>
              <a:rPr lang="zh-CN" altLang="en-US" sz="1200" dirty="0" smtClean="0">
                <a:latin typeface="+mj-lt"/>
                <a:ea typeface="+mj-ea"/>
                <a:cs typeface="+mj-cs"/>
                <a:sym typeface="Calibri"/>
              </a:rPr>
              <a:t>）权限</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同时 </a:t>
            </a:r>
            <a:r>
              <a:rPr lang="en-US" altLang="zh-CN" sz="1200" dirty="0" smtClean="0">
                <a:latin typeface="+mj-lt"/>
                <a:ea typeface="+mj-ea"/>
                <a:cs typeface="+mj-cs"/>
                <a:sym typeface="Calibri"/>
              </a:rPr>
              <a:t>AUFS </a:t>
            </a:r>
            <a:r>
              <a:rPr lang="zh-CN" altLang="en-US" sz="1200" dirty="0" smtClean="0">
                <a:latin typeface="+mj-lt"/>
                <a:ea typeface="+mj-ea"/>
                <a:cs typeface="+mj-cs"/>
                <a:sym typeface="Calibri"/>
              </a:rPr>
              <a:t>里有一个类似分层的概念</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对只读权限的分支可以逻辑上进行增量地修改</a:t>
            </a:r>
            <a:r>
              <a:rPr lang="en-US" altLang="zh-CN" sz="1200" dirty="0" smtClean="0">
                <a:latin typeface="+mj-lt"/>
                <a:ea typeface="+mj-ea"/>
                <a:cs typeface="+mj-cs"/>
                <a:sym typeface="Calibri"/>
              </a:rPr>
              <a:t>(</a:t>
            </a:r>
            <a:r>
              <a:rPr lang="zh-CN" altLang="en-US" sz="1200" dirty="0" smtClean="0">
                <a:latin typeface="+mj-lt"/>
                <a:ea typeface="+mj-ea"/>
                <a:cs typeface="+mj-cs"/>
                <a:sym typeface="Calibri"/>
              </a:rPr>
              <a:t>不影响只读部分的</a:t>
            </a:r>
            <a:r>
              <a:rPr lang="en-US" altLang="zh-CN" sz="1200" dirty="0" smtClean="0">
                <a:latin typeface="+mj-lt"/>
                <a:ea typeface="+mj-ea"/>
                <a:cs typeface="+mj-cs"/>
                <a:sym typeface="Calibri"/>
              </a:rPr>
              <a:t>)</a:t>
            </a:r>
            <a:r>
              <a:rPr lang="zh-CN" altLang="en-US" sz="1200" dirty="0" smtClean="0">
                <a:latin typeface="+mj-lt"/>
                <a:ea typeface="+mj-ea"/>
                <a:cs typeface="+mj-cs"/>
                <a:sym typeface="Calibri"/>
              </a:rPr>
              <a:t>。</a:t>
            </a:r>
            <a:r>
              <a:rPr lang="en-US" altLang="zh-CN" sz="1200" dirty="0" smtClean="0">
                <a:latin typeface="+mj-lt"/>
                <a:ea typeface="+mj-ea"/>
                <a:cs typeface="+mj-cs"/>
                <a:sym typeface="Calibri"/>
              </a:rPr>
              <a:t>AUFS</a:t>
            </a:r>
            <a:r>
              <a:rPr lang="zh-CN" altLang="en-US" sz="1200" dirty="0" smtClean="0">
                <a:latin typeface="+mj-lt"/>
                <a:ea typeface="+mj-ea"/>
                <a:cs typeface="+mj-cs"/>
                <a:sym typeface="Calibri"/>
              </a:rPr>
              <a:t>唯一一个</a:t>
            </a:r>
            <a:r>
              <a:rPr lang="en-US" altLang="zh-CN" sz="1200" dirty="0" smtClean="0">
                <a:latin typeface="+mj-lt"/>
                <a:ea typeface="+mj-ea"/>
                <a:cs typeface="+mj-cs"/>
                <a:sym typeface="Calibri"/>
              </a:rPr>
              <a:t>storage driver</a:t>
            </a:r>
            <a:r>
              <a:rPr lang="zh-CN" altLang="en-US" sz="1200" dirty="0" smtClean="0">
                <a:latin typeface="+mj-lt"/>
                <a:ea typeface="+mj-ea"/>
                <a:cs typeface="+mj-cs"/>
                <a:sym typeface="Calibri"/>
              </a:rPr>
              <a:t>可以实现容器间共享可执行及可共享的运行库</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所以当你跑成千上百个拥有相同程序代码或者运行库时时候，</a:t>
            </a:r>
            <a:r>
              <a:rPr lang="en-US" altLang="zh-CN" sz="1200" dirty="0" smtClean="0">
                <a:latin typeface="+mj-lt"/>
                <a:ea typeface="+mj-ea"/>
                <a:cs typeface="+mj-cs"/>
                <a:sym typeface="Calibri"/>
              </a:rPr>
              <a:t>AUFS</a:t>
            </a:r>
            <a:r>
              <a:rPr lang="zh-CN" altLang="en-US" sz="1200" dirty="0" smtClean="0">
                <a:latin typeface="+mj-lt"/>
                <a:ea typeface="+mj-ea"/>
                <a:cs typeface="+mj-cs"/>
                <a:sym typeface="Calibri"/>
              </a:rPr>
              <a:t>是个相当不错的选择。</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Device mapper </a:t>
            </a:r>
            <a:r>
              <a:rPr lang="zh-CN" altLang="en-US" sz="1200" dirty="0" smtClean="0">
                <a:latin typeface="+mj-lt"/>
                <a:ea typeface="+mj-ea"/>
                <a:cs typeface="+mj-cs"/>
                <a:sym typeface="Calibri"/>
              </a:rPr>
              <a:t>是 </a:t>
            </a:r>
            <a:r>
              <a:rPr lang="en-US" altLang="zh-CN" sz="1200" dirty="0" smtClean="0">
                <a:latin typeface="+mj-lt"/>
                <a:ea typeface="+mj-ea"/>
                <a:cs typeface="+mj-cs"/>
                <a:sym typeface="Calibri"/>
              </a:rPr>
              <a:t>Linux 2.6 </a:t>
            </a:r>
            <a:r>
              <a:rPr lang="zh-CN" altLang="en-US" sz="1200" dirty="0" smtClean="0">
                <a:latin typeface="+mj-lt"/>
                <a:ea typeface="+mj-ea"/>
                <a:cs typeface="+mj-cs"/>
                <a:sym typeface="Calibri"/>
              </a:rPr>
              <a:t>内核中提供的一种从逻辑设备到物理设备的映射框架机制，在该机制下，用户可以很方便的根据自己的需要制定实现存储资源的管理策略</a:t>
            </a:r>
            <a:r>
              <a:rPr lang="zh-CN" altLang="en-US" sz="1200" b="1" i="0" u="none" dirty="0" smtClean="0">
                <a:solidFill>
                  <a:schemeClr val="tx1"/>
                </a:solidFill>
                <a:latin typeface="+mj-lt"/>
                <a:ea typeface="+mj-ea"/>
                <a:cs typeface="+mj-cs"/>
                <a:sym typeface="Calibri"/>
                <a:hlinkClick r:id="rId3"/>
              </a:rPr>
              <a:t>。</a:t>
            </a:r>
            <a:r>
              <a:rPr lang="en-US" altLang="zh-CN" sz="1200" b="1" i="0" u="none" dirty="0" smtClean="0">
                <a:solidFill>
                  <a:schemeClr val="tx1"/>
                </a:solidFill>
                <a:latin typeface="+mj-lt"/>
                <a:ea typeface="+mj-ea"/>
                <a:cs typeface="+mj-cs"/>
                <a:sym typeface="Calibri"/>
                <a:hlinkClick r:id="rId3"/>
              </a:rPr>
              <a:t>Device mapper driver </a:t>
            </a:r>
            <a:r>
              <a:rPr lang="zh-CN" altLang="en-US" sz="1200" b="1" i="0" u="none" dirty="0" smtClean="0">
                <a:solidFill>
                  <a:schemeClr val="tx1"/>
                </a:solidFill>
                <a:latin typeface="+mj-lt"/>
                <a:ea typeface="+mj-ea"/>
                <a:cs typeface="+mj-cs"/>
                <a:sym typeface="Calibri"/>
                <a:hlinkClick r:id="rId3"/>
              </a:rPr>
              <a:t>会创建一个</a:t>
            </a:r>
            <a:r>
              <a:rPr lang="en-US" altLang="zh-CN" sz="1200" b="1" i="0" u="none" dirty="0" smtClean="0">
                <a:solidFill>
                  <a:schemeClr val="tx1"/>
                </a:solidFill>
                <a:latin typeface="+mj-lt"/>
                <a:ea typeface="+mj-ea"/>
                <a:cs typeface="+mj-cs"/>
                <a:sym typeface="Calibri"/>
                <a:hlinkClick r:id="rId3"/>
              </a:rPr>
              <a:t>100G</a:t>
            </a:r>
            <a:r>
              <a:rPr lang="zh-CN" altLang="en-US" sz="1200" b="1" i="0" u="none" dirty="0" smtClean="0">
                <a:solidFill>
                  <a:schemeClr val="tx1"/>
                </a:solidFill>
                <a:latin typeface="+mj-lt"/>
                <a:ea typeface="+mj-ea"/>
                <a:cs typeface="+mj-cs"/>
                <a:sym typeface="Calibri"/>
                <a:hlinkClick r:id="rId3"/>
              </a:rPr>
              <a:t>的简单文件包含你的镜像和容器，每一个容器被限制在</a:t>
            </a:r>
            <a:r>
              <a:rPr lang="en-US" altLang="zh-CN" sz="1200" b="1" i="0" u="none" dirty="0" smtClean="0">
                <a:solidFill>
                  <a:schemeClr val="tx1"/>
                </a:solidFill>
                <a:latin typeface="+mj-lt"/>
                <a:ea typeface="+mj-ea"/>
                <a:cs typeface="+mj-cs"/>
                <a:sym typeface="Calibri"/>
                <a:hlinkClick r:id="rId3"/>
              </a:rPr>
              <a:t>10G</a:t>
            </a:r>
            <a:r>
              <a:rPr lang="zh-CN" altLang="en-US" sz="1200" b="1" i="0" u="none" dirty="0" smtClean="0">
                <a:solidFill>
                  <a:schemeClr val="tx1"/>
                </a:solidFill>
                <a:latin typeface="+mj-lt"/>
                <a:ea typeface="+mj-ea"/>
                <a:cs typeface="+mj-cs"/>
                <a:sym typeface="Calibri"/>
                <a:hlinkClick r:id="rId3"/>
              </a:rPr>
              <a:t>大小的卷内</a:t>
            </a:r>
            <a:r>
              <a:rPr lang="zh-CN" altLang="en-US" sz="1200" b="1" i="1" dirty="0" smtClean="0">
                <a:latin typeface="+mj-lt"/>
                <a:ea typeface="+mj-ea"/>
                <a:cs typeface="+mj-cs"/>
                <a:sym typeface="Calibri"/>
              </a:rPr>
              <a:t>，</a:t>
            </a:r>
            <a:r>
              <a:rPr lang="zh-CN" altLang="en-US" sz="1200" dirty="0" smtClean="0">
                <a:latin typeface="+mj-lt"/>
                <a:ea typeface="+mj-ea"/>
                <a:cs typeface="+mj-cs"/>
                <a:sym typeface="Calibri"/>
              </a:rPr>
              <a:t>可以调整</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容器的大小</a:t>
            </a:r>
          </a:p>
          <a:p>
            <a:endParaRPr lang="zh-CN" altLang="en-US" sz="1200" dirty="0" smtClean="0">
              <a:latin typeface="+mj-lt"/>
              <a:ea typeface="+mj-ea"/>
              <a:cs typeface="+mj-cs"/>
              <a:sym typeface="Calibri"/>
            </a:endParaRPr>
          </a:p>
          <a:p>
            <a:r>
              <a:rPr lang="en-US" altLang="zh-CN" sz="1200" dirty="0" err="1" smtClean="0">
                <a:latin typeface="+mj-lt"/>
                <a:ea typeface="+mj-ea"/>
                <a:cs typeface="+mj-cs"/>
                <a:sym typeface="Calibri"/>
              </a:rPr>
              <a:t>Btrfs</a:t>
            </a:r>
            <a:r>
              <a:rPr lang="en-US" altLang="zh-CN" sz="1200" dirty="0" smtClean="0">
                <a:latin typeface="+mj-lt"/>
                <a:ea typeface="+mj-ea"/>
                <a:cs typeface="+mj-cs"/>
                <a:sym typeface="Calibri"/>
              </a:rPr>
              <a:t> Driver </a:t>
            </a:r>
            <a:r>
              <a:rPr lang="zh-CN" altLang="en-US" sz="1200" dirty="0" smtClean="0">
                <a:latin typeface="+mj-lt"/>
                <a:ea typeface="+mj-ea"/>
                <a:cs typeface="+mj-cs"/>
                <a:sym typeface="Calibri"/>
              </a:rPr>
              <a:t>在</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build</a:t>
            </a:r>
            <a:r>
              <a:rPr lang="zh-CN" altLang="en-US" sz="1200" dirty="0" smtClean="0">
                <a:latin typeface="+mj-lt"/>
                <a:ea typeface="+mj-ea"/>
                <a:cs typeface="+mj-cs"/>
                <a:sym typeface="Calibri"/>
              </a:rPr>
              <a:t>可以很高效。但是跟 </a:t>
            </a:r>
            <a:r>
              <a:rPr lang="en-US" altLang="zh-CN" sz="1200" dirty="0" err="1" smtClean="0">
                <a:latin typeface="+mj-lt"/>
                <a:ea typeface="+mj-ea"/>
                <a:cs typeface="+mj-cs"/>
                <a:sym typeface="Calibri"/>
              </a:rPr>
              <a:t>devicemapper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一样不支持设备间共享存储</a:t>
            </a:r>
            <a:r>
              <a:rPr lang="zh-CN" altLang="en-US" sz="1200" b="1" i="1" dirty="0" smtClean="0">
                <a:latin typeface="+mj-lt"/>
                <a:ea typeface="+mj-ea"/>
                <a:cs typeface="+mj-cs"/>
                <a:sym typeface="Calibri"/>
                <a:hlinkClick r:id="rId4"/>
              </a:rPr>
              <a:t>。</a:t>
            </a:r>
            <a:r>
              <a:rPr lang="en-US" altLang="zh-CN" sz="1200" b="1" i="1" dirty="0" smtClean="0">
                <a:latin typeface="+mj-lt"/>
                <a:ea typeface="+mj-ea"/>
                <a:cs typeface="+mj-cs"/>
                <a:sym typeface="Calibri"/>
                <a:hlinkClick r:id="rId4"/>
              </a:rPr>
              <a:t>Btrfs </a:t>
            </a:r>
            <a:r>
              <a:rPr lang="zh-CN" altLang="en-US" sz="1200" b="1" i="1" dirty="0" smtClean="0">
                <a:latin typeface="+mj-lt"/>
                <a:ea typeface="+mj-ea"/>
                <a:cs typeface="+mj-cs"/>
                <a:sym typeface="Calibri"/>
                <a:hlinkClick r:id="rId4"/>
              </a:rPr>
              <a:t>支持创建快照</a:t>
            </a:r>
            <a:r>
              <a:rPr lang="en-US" altLang="zh-CN" sz="1200" b="1" i="1" dirty="0" smtClean="0">
                <a:latin typeface="+mj-lt"/>
                <a:ea typeface="+mj-ea"/>
                <a:cs typeface="+mj-cs"/>
                <a:sym typeface="Calibri"/>
                <a:hlinkClick r:id="rId4"/>
              </a:rPr>
              <a:t>(snapshot)</a:t>
            </a:r>
            <a:r>
              <a:rPr lang="zh-CN" altLang="en-US" sz="1200" b="1" i="1" dirty="0" smtClean="0">
                <a:latin typeface="+mj-lt"/>
                <a:ea typeface="+mj-ea"/>
                <a:cs typeface="+mj-cs"/>
                <a:sym typeface="Calibri"/>
                <a:hlinkClick r:id="rId4"/>
              </a:rPr>
              <a:t>和克隆</a:t>
            </a:r>
            <a:r>
              <a:rPr lang="en-US" altLang="zh-CN" sz="1200" b="1" i="1" dirty="0" smtClean="0">
                <a:latin typeface="+mj-lt"/>
                <a:ea typeface="+mj-ea"/>
                <a:cs typeface="+mj-cs"/>
                <a:sym typeface="Calibri"/>
                <a:hlinkClick r:id="rId4"/>
              </a:rPr>
              <a:t>(clone)</a:t>
            </a:r>
            <a:r>
              <a:rPr lang="zh-CN" altLang="en-US" sz="1200" b="1" i="1" dirty="0" smtClean="0">
                <a:latin typeface="+mj-lt"/>
                <a:ea typeface="+mj-ea"/>
                <a:cs typeface="+mj-cs"/>
                <a:sym typeface="Calibri"/>
                <a:hlinkClick r:id="rId4"/>
              </a:rPr>
              <a:t>，还能够方便的管理多个物理设备。</a:t>
            </a:r>
            <a:endParaRPr lang="zh-CN" altLang="en-US" sz="1200" b="1" i="1" dirty="0" smtClean="0">
              <a:latin typeface="+mj-lt"/>
              <a:ea typeface="+mj-ea"/>
              <a:cs typeface="+mj-cs"/>
              <a:sym typeface="Calibri"/>
            </a:endParaRPr>
          </a:p>
          <a:p>
            <a:endParaRPr lang="zh-CN" altLang="en-US" sz="1200" b="1" i="1" dirty="0" smtClean="0">
              <a:latin typeface="+mj-lt"/>
              <a:ea typeface="+mj-ea"/>
              <a:cs typeface="+mj-cs"/>
              <a:sym typeface="Calibri"/>
            </a:endParaRPr>
          </a:p>
          <a:p>
            <a:r>
              <a:rPr lang="en-US" altLang="zh-CN" sz="1200" dirty="0" smtClean="0">
                <a:latin typeface="+mj-lt"/>
                <a:ea typeface="+mj-ea"/>
                <a:cs typeface="+mj-cs"/>
                <a:sym typeface="Calibri"/>
              </a:rPr>
              <a:t>Overlay</a:t>
            </a:r>
            <a:r>
              <a:rPr lang="zh-CN" altLang="en-US" sz="1200" dirty="0" smtClean="0">
                <a:latin typeface="+mj-lt"/>
                <a:ea typeface="+mj-ea"/>
                <a:cs typeface="+mj-cs"/>
                <a:sym typeface="Calibri"/>
              </a:rPr>
              <a:t>跟</a:t>
            </a:r>
            <a:r>
              <a:rPr lang="en-US" altLang="zh-CN" sz="1200" dirty="0" smtClean="0">
                <a:latin typeface="+mj-lt"/>
                <a:ea typeface="+mj-ea"/>
                <a:cs typeface="+mj-cs"/>
                <a:sym typeface="Calibri"/>
              </a:rPr>
              <a:t>AUFS</a:t>
            </a:r>
            <a:r>
              <a:rPr lang="zh-CN" altLang="en-US" sz="1200" dirty="0" smtClean="0">
                <a:latin typeface="+mj-lt"/>
                <a:ea typeface="+mj-ea"/>
                <a:cs typeface="+mj-cs"/>
                <a:sym typeface="Calibri"/>
              </a:rPr>
              <a:t>很像，但是性能比</a:t>
            </a:r>
            <a:r>
              <a:rPr lang="en-US" altLang="zh-CN" sz="1200" dirty="0" smtClean="0">
                <a:latin typeface="+mj-lt"/>
                <a:ea typeface="+mj-ea"/>
                <a:cs typeface="+mj-cs"/>
                <a:sym typeface="Calibri"/>
              </a:rPr>
              <a:t>AUFS</a:t>
            </a:r>
            <a:r>
              <a:rPr lang="zh-CN" altLang="en-US" sz="1200" dirty="0" smtClean="0">
                <a:latin typeface="+mj-lt"/>
                <a:ea typeface="+mj-ea"/>
                <a:cs typeface="+mj-cs"/>
                <a:sym typeface="Calibri"/>
              </a:rPr>
              <a:t>好，有很好内存利用，现在已经合并入</a:t>
            </a:r>
            <a:r>
              <a:rPr lang="en-US" altLang="zh-CN" sz="1200" dirty="0" smtClean="0">
                <a:latin typeface="+mj-lt"/>
                <a:ea typeface="+mj-ea"/>
                <a:cs typeface="+mj-cs"/>
                <a:sym typeface="Calibri"/>
              </a:rPr>
              <a:t>Linux</a:t>
            </a:r>
            <a:r>
              <a:rPr lang="zh-CN" altLang="en-US" sz="1200" dirty="0" smtClean="0">
                <a:latin typeface="+mj-lt"/>
                <a:ea typeface="+mj-ea"/>
                <a:cs typeface="+mj-cs"/>
                <a:sym typeface="Calibri"/>
              </a:rPr>
              <a:t>内核</a:t>
            </a:r>
            <a:r>
              <a:rPr lang="en-US" altLang="zh-CN" sz="1200" dirty="0" smtClean="0">
                <a:latin typeface="+mj-lt"/>
                <a:ea typeface="+mj-ea"/>
                <a:cs typeface="+mj-cs"/>
                <a:sym typeface="Calibri"/>
              </a:rPr>
              <a:t>3.18</a:t>
            </a:r>
            <a:r>
              <a:rPr lang="zh-CN" altLang="en-US" sz="1200" dirty="0" smtClean="0">
                <a:latin typeface="+mj-lt"/>
                <a:ea typeface="+mj-ea"/>
                <a:cs typeface="+mj-cs"/>
                <a:sym typeface="Calibri"/>
              </a:rPr>
              <a:t>了。</a:t>
            </a:r>
          </a:p>
          <a:p>
            <a:endParaRPr lang="zh-CN" altLang="en-US" sz="1200" dirty="0" smtClean="0">
              <a:latin typeface="+mj-lt"/>
              <a:ea typeface="+mj-ea"/>
              <a:cs typeface="+mj-cs"/>
              <a:sym typeface="Calibri"/>
            </a:endParaRPr>
          </a:p>
          <a:p>
            <a:r>
              <a:rPr lang="en-US" altLang="zh-CN" sz="1200" dirty="0" err="1" smtClean="0">
                <a:latin typeface="+mj-lt"/>
                <a:ea typeface="+mj-ea"/>
                <a:cs typeface="+mj-cs"/>
                <a:sym typeface="Calibri"/>
              </a:rPr>
              <a:t>lsmod</a:t>
            </a:r>
            <a:r>
              <a:rPr lang="zh-CN" altLang="en-US" sz="1200" dirty="0" smtClean="0">
                <a:latin typeface="+mj-lt"/>
                <a:ea typeface="+mj-ea"/>
                <a:cs typeface="+mj-cs"/>
                <a:sym typeface="Calibri"/>
              </a:rPr>
              <a:t> </a:t>
            </a:r>
            <a:r>
              <a:rPr lang="en-US" altLang="zh-CN" sz="1200" dirty="0" smtClean="0">
                <a:latin typeface="+mj-lt"/>
                <a:ea typeface="+mj-ea"/>
                <a:cs typeface="+mj-cs"/>
                <a:sym typeface="Calibri"/>
              </a:rPr>
              <a:t>|</a:t>
            </a:r>
            <a:r>
              <a:rPr lang="zh-CN" altLang="en-US" sz="1200" dirty="0" smtClean="0">
                <a:latin typeface="+mj-lt"/>
                <a:ea typeface="+mj-ea"/>
                <a:cs typeface="+mj-cs"/>
                <a:sym typeface="Calibri"/>
              </a:rPr>
              <a:t> </a:t>
            </a:r>
            <a:r>
              <a:rPr lang="en-US" altLang="zh-CN" sz="1200" dirty="0" err="1" smtClean="0">
                <a:latin typeface="+mj-lt"/>
                <a:ea typeface="+mj-ea"/>
                <a:cs typeface="+mj-cs"/>
                <a:sym typeface="Calibri"/>
              </a:rPr>
              <a:t>grep</a:t>
            </a:r>
            <a:r>
              <a:rPr lang="zh-CN" altLang="en-US" sz="1200" dirty="0" smtClean="0">
                <a:latin typeface="+mj-lt"/>
                <a:ea typeface="+mj-ea"/>
                <a:cs typeface="+mj-cs"/>
                <a:sym typeface="Calibri"/>
              </a:rPr>
              <a:t> </a:t>
            </a:r>
            <a:r>
              <a:rPr lang="en-US" altLang="zh-CN" sz="1200" dirty="0" err="1" smtClean="0">
                <a:latin typeface="+mj-lt"/>
                <a:ea typeface="+mj-ea"/>
                <a:cs typeface="+mj-cs"/>
                <a:sym typeface="Calibri"/>
              </a:rPr>
              <a:t>aufs</a:t>
            </a:r>
            <a:endParaRPr lang="zh-CN" altLang="en-US" sz="1200" dirty="0" smtClean="0">
              <a:latin typeface="+mj-lt"/>
              <a:ea typeface="+mj-ea"/>
              <a:cs typeface="+mj-cs"/>
              <a:sym typeface="Calibri"/>
            </a:endParaRPr>
          </a:p>
          <a:p>
            <a:r>
              <a:rPr lang="en-US" altLang="zh-CN" sz="1200" dirty="0" err="1" smtClean="0">
                <a:latin typeface="+mj-lt"/>
                <a:ea typeface="+mj-ea"/>
                <a:cs typeface="+mj-cs"/>
                <a:sym typeface="Calibri"/>
              </a:rPr>
              <a:t>lsmod</a:t>
            </a:r>
            <a:r>
              <a:rPr lang="zh-CN" altLang="en-US" sz="1200" dirty="0" smtClean="0">
                <a:latin typeface="+mj-lt"/>
                <a:ea typeface="+mj-ea"/>
                <a:cs typeface="+mj-cs"/>
                <a:sym typeface="Calibri"/>
              </a:rPr>
              <a:t> </a:t>
            </a:r>
            <a:r>
              <a:rPr lang="en-US" altLang="zh-CN" sz="1200" dirty="0" smtClean="0">
                <a:latin typeface="+mj-lt"/>
                <a:ea typeface="+mj-ea"/>
                <a:cs typeface="+mj-cs"/>
                <a:sym typeface="Calibri"/>
              </a:rPr>
              <a:t>|</a:t>
            </a:r>
            <a:r>
              <a:rPr lang="zh-CN" altLang="en-US" sz="1200" dirty="0" smtClean="0">
                <a:latin typeface="+mj-lt"/>
                <a:ea typeface="+mj-ea"/>
                <a:cs typeface="+mj-cs"/>
                <a:sym typeface="Calibri"/>
              </a:rPr>
              <a:t> </a:t>
            </a:r>
            <a:r>
              <a:rPr lang="en-US" altLang="zh-CN" sz="1200" dirty="0" err="1" smtClean="0">
                <a:latin typeface="+mj-lt"/>
                <a:ea typeface="+mj-ea"/>
                <a:cs typeface="+mj-cs"/>
                <a:sym typeface="Calibri"/>
              </a:rPr>
              <a:t>grep</a:t>
            </a:r>
            <a:r>
              <a:rPr lang="zh-CN" altLang="en-US" sz="1200" dirty="0" smtClean="0">
                <a:latin typeface="+mj-lt"/>
                <a:ea typeface="+mj-ea"/>
                <a:cs typeface="+mj-cs"/>
                <a:sym typeface="Calibri"/>
              </a:rPr>
              <a:t> </a:t>
            </a:r>
            <a:r>
              <a:rPr lang="en-US" altLang="zh-CN" sz="1200" dirty="0" smtClean="0">
                <a:latin typeface="+mj-lt"/>
                <a:ea typeface="+mj-ea"/>
                <a:cs typeface="+mj-cs"/>
                <a:sym typeface="Calibri"/>
              </a:rPr>
              <a:t>overlay</a:t>
            </a:r>
            <a:endParaRPr lang="zh-CN" altLang="en-US" sz="1200" dirty="0" smtClean="0">
              <a:latin typeface="+mj-lt"/>
              <a:ea typeface="+mj-ea"/>
              <a:cs typeface="+mj-cs"/>
              <a:sym typeface="Calibri"/>
            </a:endParaRPr>
          </a:p>
        </p:txBody>
      </p:sp>
    </p:spTree>
    <p:extLst>
      <p:ext uri="{BB962C8B-B14F-4D97-AF65-F5344CB8AC3E}">
        <p14:creationId xmlns:p14="http://schemas.microsoft.com/office/powerpoint/2010/main" val="156067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j-lt"/>
                <a:ea typeface="+mj-ea"/>
                <a:cs typeface="+mj-cs"/>
                <a:sym typeface="Calibri"/>
              </a:rPr>
              <a:t>容器</a:t>
            </a:r>
          </a:p>
          <a:p>
            <a:r>
              <a:rPr lang="zh-CN" altLang="en-US" sz="1200" dirty="0" smtClean="0">
                <a:latin typeface="+mj-lt"/>
                <a:ea typeface="+mj-ea"/>
                <a:cs typeface="+mj-cs"/>
                <a:sym typeface="Calibri"/>
              </a:rPr>
              <a:t>是镜像的一个运行版本。</a:t>
            </a:r>
          </a:p>
          <a:p>
            <a:r>
              <a:rPr lang="zh-CN" altLang="en-US" sz="1200" dirty="0" smtClean="0">
                <a:latin typeface="+mj-lt"/>
                <a:ea typeface="+mj-ea"/>
                <a:cs typeface="+mj-cs"/>
                <a:sym typeface="Calibri"/>
              </a:rPr>
              <a:t>你可以认为镜像是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的构建或者编译的一面，而容器是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的运行或者执行的一面。</a:t>
            </a:r>
          </a:p>
          <a:p>
            <a:r>
              <a:rPr lang="zh-CN" altLang="en-US" sz="1200" dirty="0" smtClean="0">
                <a:latin typeface="+mj-lt"/>
                <a:ea typeface="+mj-ea"/>
                <a:cs typeface="+mj-cs"/>
                <a:sym typeface="Calibri"/>
              </a:rPr>
              <a:t>容器的生命周期跟你在容器里执行的命令的生命周期是一致的。一个容器可以只执行一个单个命令后立刻结束，或者可以让容器跟随耗时的命令一直运行。</a:t>
            </a:r>
          </a:p>
          <a:p>
            <a:endParaRPr lang="zh-CN" altLang="en-US" sz="1200" dirty="0" smtClean="0">
              <a:latin typeface="+mj-lt"/>
              <a:ea typeface="+mj-ea"/>
              <a:cs typeface="+mj-cs"/>
              <a:sym typeface="Calibri"/>
            </a:endParaRPr>
          </a:p>
          <a:p>
            <a:r>
              <a:rPr lang="zh-CN" altLang="en-US" sz="1200" dirty="0" smtClean="0">
                <a:latin typeface="+mj-lt"/>
                <a:ea typeface="+mj-ea"/>
                <a:cs typeface="+mj-cs"/>
                <a:sym typeface="Calibri"/>
              </a:rPr>
              <a:t>你可以认为</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文件是一种源码，而镜像是为产生容器而被编译的代码，而容器则是运行时代码。</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文件具有高度的便携性，可以随时共享、存储和更新。</a:t>
            </a:r>
            <a:endParaRPr lang="zh-CN" altLang="en-US" dirty="0" smtClean="0"/>
          </a:p>
          <a:p>
            <a:endParaRPr lang="zh-CN" altLang="en-US" dirty="0" smtClean="0"/>
          </a:p>
          <a:p>
            <a:r>
              <a:rPr lang="zh-CN" altLang="en-US" dirty="0" smtClean="0"/>
              <a:t>容器是从镜像创建的运行实例。</a:t>
            </a:r>
            <a:r>
              <a:rPr kumimoji="1" lang="zh-CN" altLang="en-US" dirty="0" smtClean="0"/>
              <a:t>一个容器会监听一个服务，可以近似理解为，这个容器的生命周期和服务的生命周期一致，只要服务挂了，容器也就停止了。</a:t>
            </a:r>
            <a:endParaRPr kumimoji="1" lang="zh-CN" altLang="en-US" dirty="0"/>
          </a:p>
        </p:txBody>
      </p:sp>
    </p:spTree>
    <p:extLst>
      <p:ext uri="{BB962C8B-B14F-4D97-AF65-F5344CB8AC3E}">
        <p14:creationId xmlns:p14="http://schemas.microsoft.com/office/powerpoint/2010/main" val="179395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pPr>
              <a:defRPr>
                <a:latin typeface="宋体"/>
                <a:ea typeface="宋体"/>
                <a:cs typeface="宋体"/>
                <a:sym typeface="宋体"/>
              </a:defRPr>
            </a:pPr>
            <a:r>
              <a:rPr dirty="0"/>
              <a:t>大家看这张图，前面也说了，</a:t>
            </a:r>
            <a:r>
              <a:rPr dirty="0">
                <a:latin typeface="+mj-lt"/>
                <a:ea typeface="+mj-ea"/>
                <a:cs typeface="+mj-cs"/>
                <a:sym typeface="Calibri"/>
              </a:rPr>
              <a:t>docker</a:t>
            </a:r>
            <a:r>
              <a:rPr dirty="0"/>
              <a:t>做虚拟化的时候是以内核中的特性为支撑来完成虚拟化的，其中最重要的两中技术就是</a:t>
            </a:r>
            <a:r>
              <a:rPr dirty="0">
                <a:latin typeface="+mj-lt"/>
                <a:ea typeface="+mj-ea"/>
                <a:cs typeface="+mj-cs"/>
                <a:sym typeface="Calibri"/>
              </a:rPr>
              <a:t>cgroups</a:t>
            </a:r>
            <a:r>
              <a:rPr dirty="0"/>
              <a:t>和</a:t>
            </a:r>
            <a:r>
              <a:rPr dirty="0">
                <a:latin typeface="+mj-lt"/>
                <a:ea typeface="+mj-ea"/>
                <a:cs typeface="+mj-cs"/>
                <a:sym typeface="Calibri"/>
              </a:rPr>
              <a:t>namespace</a:t>
            </a:r>
            <a:r>
              <a:rPr dirty="0"/>
              <a:t>，借助这两种技术，我们可以实现空间隔离以及内存，</a:t>
            </a:r>
            <a:r>
              <a:rPr dirty="0">
                <a:latin typeface="+mj-lt"/>
                <a:ea typeface="+mj-ea"/>
                <a:cs typeface="+mj-cs"/>
                <a:sym typeface="Calibri"/>
              </a:rPr>
              <a:t>cpu</a:t>
            </a:r>
            <a:r>
              <a:rPr dirty="0"/>
              <a:t>等计算资源的分配，控制和记录</a:t>
            </a:r>
            <a:r>
              <a:rPr dirty="0" smtClean="0"/>
              <a:t>。</a:t>
            </a:r>
            <a:endParaRPr lang="zh-CN" altLang="en-US" dirty="0" smtClean="0"/>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dirty="0" smtClean="0"/>
              <a:t>因此</a:t>
            </a:r>
            <a:r>
              <a:rPr dirty="0"/>
              <a:t>，我们借助这两种技术，</a:t>
            </a:r>
            <a:r>
              <a:rPr dirty="0" smtClean="0"/>
              <a:t>就可以在内核之上构建不同的用户空间，</a:t>
            </a:r>
            <a:r>
              <a:rPr dirty="0"/>
              <a:t>这个所谓的用户空间就是我们图上的</a:t>
            </a:r>
            <a:r>
              <a:rPr dirty="0">
                <a:latin typeface="+mj-lt"/>
                <a:ea typeface="+mj-ea"/>
                <a:cs typeface="+mj-cs"/>
                <a:sym typeface="Calibri"/>
              </a:rPr>
              <a:t>userspace</a:t>
            </a:r>
            <a:r>
              <a:rPr dirty="0" smtClean="0"/>
              <a:t>。</a:t>
            </a:r>
            <a:endParaRPr lang="zh-CN" altLang="en-US" dirty="0" smtClean="0"/>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dirty="0" smtClean="0"/>
              <a:t>所有的</a:t>
            </a:r>
            <a:r>
              <a:rPr dirty="0">
                <a:latin typeface="+mj-lt"/>
                <a:ea typeface="+mj-ea"/>
                <a:cs typeface="+mj-cs"/>
                <a:sym typeface="Calibri"/>
              </a:rPr>
              <a:t>namespace</a:t>
            </a:r>
            <a:r>
              <a:rPr dirty="0"/>
              <a:t>都是基于</a:t>
            </a:r>
            <a:r>
              <a:rPr dirty="0">
                <a:latin typeface="+mj-lt"/>
                <a:ea typeface="+mj-ea"/>
                <a:cs typeface="+mj-cs"/>
                <a:sym typeface="Calibri"/>
              </a:rPr>
              <a:t>linux</a:t>
            </a:r>
            <a:r>
              <a:rPr dirty="0"/>
              <a:t>的</a:t>
            </a:r>
            <a:r>
              <a:rPr dirty="0">
                <a:latin typeface="+mj-lt"/>
                <a:ea typeface="+mj-ea"/>
                <a:cs typeface="+mj-cs"/>
                <a:sym typeface="Calibri"/>
              </a:rPr>
              <a:t>kernel</a:t>
            </a:r>
            <a:r>
              <a:rPr dirty="0"/>
              <a:t>的，在</a:t>
            </a:r>
            <a:r>
              <a:rPr dirty="0">
                <a:latin typeface="+mj-lt"/>
                <a:ea typeface="+mj-ea"/>
                <a:cs typeface="+mj-cs"/>
                <a:sym typeface="Calibri"/>
              </a:rPr>
              <a:t>linux</a:t>
            </a:r>
            <a:r>
              <a:rPr dirty="0"/>
              <a:t>的</a:t>
            </a:r>
            <a:r>
              <a:rPr dirty="0">
                <a:latin typeface="+mj-lt"/>
                <a:ea typeface="+mj-ea"/>
                <a:cs typeface="+mj-cs"/>
                <a:sym typeface="Calibri"/>
              </a:rPr>
              <a:t>kernel</a:t>
            </a:r>
            <a:r>
              <a:rPr dirty="0"/>
              <a:t>上我们可以有很多的</a:t>
            </a:r>
            <a:r>
              <a:rPr dirty="0">
                <a:latin typeface="+mj-lt"/>
                <a:ea typeface="+mj-ea"/>
                <a:cs typeface="+mj-cs"/>
                <a:sym typeface="Calibri"/>
              </a:rPr>
              <a:t>namespace</a:t>
            </a:r>
            <a:r>
              <a:rPr dirty="0"/>
              <a:t>，</a:t>
            </a:r>
            <a:r>
              <a:rPr dirty="0" smtClean="0"/>
              <a:t>也就是说我们可以有很多的操作系统</a:t>
            </a:r>
            <a:r>
              <a:rPr lang="en-US" altLang="zh-CN" dirty="0" smtClean="0"/>
              <a:t>userspace</a:t>
            </a:r>
            <a:r>
              <a:rPr dirty="0" smtClean="0"/>
              <a:t>，</a:t>
            </a:r>
            <a:r>
              <a:rPr dirty="0"/>
              <a:t>也就相当于构成了多个相互隔离的虚拟机，每个虚拟机都可以跑自己的应用</a:t>
            </a:r>
            <a:r>
              <a:rPr dirty="0" smtClean="0"/>
              <a:t>。</a:t>
            </a:r>
            <a:endParaRPr lang="zh-CN" altLang="en-US" dirty="0" smtClean="0"/>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dirty="0" smtClean="0"/>
              <a:t>而且应用本身是感觉不到运行在</a:t>
            </a:r>
            <a:r>
              <a:rPr dirty="0">
                <a:latin typeface="+mj-lt"/>
                <a:ea typeface="+mj-ea"/>
                <a:cs typeface="+mj-cs"/>
                <a:sym typeface="Calibri"/>
              </a:rPr>
              <a:t>docker</a:t>
            </a:r>
            <a:r>
              <a:rPr dirty="0" smtClean="0"/>
              <a:t>虚拟的</a:t>
            </a:r>
            <a:r>
              <a:rPr lang="en-US" altLang="zh-CN" dirty="0" smtClean="0"/>
              <a:t>userspace</a:t>
            </a:r>
            <a:r>
              <a:rPr dirty="0" smtClean="0"/>
              <a:t>里</a:t>
            </a:r>
            <a:r>
              <a:rPr dirty="0"/>
              <a:t>，就像是运行在物理机上一样。每一个</a:t>
            </a:r>
            <a:r>
              <a:rPr dirty="0">
                <a:latin typeface="+mj-lt"/>
                <a:ea typeface="+mj-ea"/>
                <a:cs typeface="+mj-cs"/>
                <a:sym typeface="Calibri"/>
              </a:rPr>
              <a:t>userspace</a:t>
            </a:r>
            <a:r>
              <a:rPr dirty="0"/>
              <a:t>其实就相当于物理机上的一个进程，它的开销基本上可以忽略不计</a:t>
            </a:r>
            <a:r>
              <a:rPr dirty="0" smtClean="0"/>
              <a:t>。</a:t>
            </a:r>
            <a:endParaRPr lang="zh-CN" altLang="en-US" dirty="0" smtClean="0"/>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lang="en-US" altLang="zh-CN" sz="1200" b="1" i="0" dirty="0" smtClean="0">
                <a:effectLst/>
                <a:latin typeface="+mj-lt"/>
                <a:ea typeface="+mj-ea"/>
                <a:cs typeface="+mj-cs"/>
                <a:sym typeface="宋体"/>
              </a:rPr>
              <a:t>namespace</a:t>
            </a:r>
            <a:r>
              <a:rPr lang="zh-CN" altLang="en-US" sz="1200" b="1" i="0" dirty="0" smtClean="0">
                <a:effectLst/>
                <a:latin typeface="+mj-lt"/>
                <a:ea typeface="+mj-ea"/>
                <a:cs typeface="+mj-cs"/>
                <a:sym typeface="宋体"/>
              </a:rPr>
              <a:t>（命名空间）</a:t>
            </a:r>
            <a:r>
              <a:rPr lang="zh-CN" altLang="en-US" sz="1200" b="0" i="0" dirty="0" smtClean="0">
                <a:effectLst/>
                <a:latin typeface="+mj-lt"/>
                <a:ea typeface="+mj-ea"/>
                <a:cs typeface="+mj-cs"/>
                <a:sym typeface="宋体"/>
              </a:rPr>
              <a:t>：命名空间是 </a:t>
            </a:r>
            <a:r>
              <a:rPr lang="en-US" altLang="zh-CN" sz="1200" b="0" i="0" dirty="0" smtClean="0">
                <a:effectLst/>
                <a:latin typeface="+mj-lt"/>
                <a:ea typeface="+mj-ea"/>
                <a:cs typeface="+mj-cs"/>
                <a:sym typeface="宋体"/>
              </a:rPr>
              <a:t>Linux </a:t>
            </a:r>
            <a:r>
              <a:rPr lang="zh-CN" altLang="en-US" sz="1200" b="0" i="0" dirty="0" smtClean="0">
                <a:effectLst/>
                <a:latin typeface="+mj-lt"/>
                <a:ea typeface="+mj-ea"/>
                <a:cs typeface="+mj-cs"/>
                <a:sym typeface="宋体"/>
              </a:rPr>
              <a:t>内核一个强大的特性。每个容器都有自己单独的名字空间，运行在其中的应用都像是在独立的操作系统中运行一样。名字空间保证了容器之间彼此互不影响。</a:t>
            </a:r>
            <a:r>
              <a:rPr lang="en-US" altLang="zh-CN" sz="1200" b="0" i="0" dirty="0" err="1" smtClean="0">
                <a:effectLst/>
                <a:latin typeface="+mj-lt"/>
                <a:ea typeface="+mj-ea"/>
                <a:cs typeface="+mj-cs"/>
                <a:sym typeface="宋体"/>
              </a:rPr>
              <a:t>docker</a:t>
            </a:r>
            <a:r>
              <a:rPr lang="zh-CN" altLang="en-US" sz="1200" b="0" i="0" dirty="0" smtClean="0">
                <a:effectLst/>
                <a:latin typeface="+mj-lt"/>
                <a:ea typeface="+mj-ea"/>
                <a:cs typeface="+mj-cs"/>
                <a:sym typeface="宋体"/>
              </a:rPr>
              <a:t>实际上一个进程容器，它通过</a:t>
            </a:r>
            <a:r>
              <a:rPr lang="en-US" altLang="zh-CN" sz="1200" b="0" i="0" dirty="0" smtClean="0">
                <a:effectLst/>
                <a:latin typeface="+mj-lt"/>
                <a:ea typeface="+mj-ea"/>
                <a:cs typeface="+mj-cs"/>
                <a:sym typeface="宋体"/>
              </a:rPr>
              <a:t>namespace</a:t>
            </a:r>
            <a:r>
              <a:rPr lang="zh-CN" altLang="en-US" sz="1200" b="0" i="0" dirty="0" smtClean="0">
                <a:effectLst/>
                <a:latin typeface="+mj-lt"/>
                <a:ea typeface="+mj-ea"/>
                <a:cs typeface="+mj-cs"/>
                <a:sym typeface="宋体"/>
              </a:rPr>
              <a:t>实现了进程和进程所使用的资源的隔离。使不同的进程之间彼此不可见。我们可以把</a:t>
            </a:r>
            <a:r>
              <a:rPr lang="en-US" altLang="zh-CN" sz="1200" b="0" i="0" dirty="0" err="1" smtClean="0">
                <a:effectLst/>
                <a:latin typeface="+mj-lt"/>
                <a:ea typeface="+mj-ea"/>
                <a:cs typeface="+mj-cs"/>
                <a:sym typeface="宋体"/>
              </a:rPr>
              <a:t>Docker</a:t>
            </a:r>
            <a:r>
              <a:rPr lang="zh-CN" altLang="en-US" sz="1200" b="0" i="0" dirty="0" smtClean="0">
                <a:effectLst/>
                <a:latin typeface="+mj-lt"/>
                <a:ea typeface="+mj-ea"/>
                <a:cs typeface="+mj-cs"/>
                <a:sym typeface="宋体"/>
              </a:rPr>
              <a:t>容器想像成进程＋操作系统除内核之外的一套软件。</a:t>
            </a:r>
          </a:p>
          <a:p>
            <a:pPr>
              <a:defRPr>
                <a:latin typeface="宋体"/>
                <a:ea typeface="宋体"/>
                <a:cs typeface="宋体"/>
                <a:sym typeface="宋体"/>
              </a:defRPr>
            </a:pPr>
            <a:endParaRPr lang="zh-CN" altLang="en-US" sz="1200" b="0" i="0" dirty="0" smtClean="0">
              <a:effectLst/>
              <a:latin typeface="+mj-lt"/>
              <a:ea typeface="+mj-ea"/>
              <a:cs typeface="+mj-cs"/>
              <a:sym typeface="宋体"/>
            </a:endParaRPr>
          </a:p>
          <a:p>
            <a:pPr>
              <a:defRPr>
                <a:latin typeface="宋体"/>
                <a:ea typeface="宋体"/>
                <a:cs typeface="宋体"/>
                <a:sym typeface="宋体"/>
              </a:defRPr>
            </a:pPr>
            <a:r>
              <a:rPr lang="en-US" altLang="zh-CN" sz="1200" b="1" i="0" dirty="0" err="1" smtClean="0">
                <a:effectLst/>
                <a:latin typeface="+mj-lt"/>
                <a:ea typeface="+mj-ea"/>
                <a:cs typeface="+mj-cs"/>
                <a:sym typeface="宋体"/>
              </a:rPr>
              <a:t>cgroup</a:t>
            </a:r>
            <a:r>
              <a:rPr lang="zh-CN" altLang="en-US" sz="1200" b="1" i="0" dirty="0" smtClean="0">
                <a:effectLst/>
                <a:latin typeface="+mj-lt"/>
                <a:ea typeface="+mj-ea"/>
                <a:cs typeface="+mj-cs"/>
                <a:sym typeface="宋体"/>
              </a:rPr>
              <a:t>（控制组）</a:t>
            </a:r>
            <a:r>
              <a:rPr lang="zh-CN" altLang="en-US" sz="1200" b="0" i="0" dirty="0" smtClean="0">
                <a:effectLst/>
                <a:latin typeface="+mj-lt"/>
                <a:ea typeface="+mj-ea"/>
                <a:cs typeface="+mj-cs"/>
                <a:sym typeface="宋体"/>
              </a:rPr>
              <a:t>：是 </a:t>
            </a:r>
            <a:r>
              <a:rPr lang="en-US" altLang="zh-CN" sz="1200" b="0" i="0" dirty="0" smtClean="0">
                <a:effectLst/>
                <a:latin typeface="+mj-lt"/>
                <a:ea typeface="+mj-ea"/>
                <a:cs typeface="+mj-cs"/>
                <a:sym typeface="宋体"/>
              </a:rPr>
              <a:t>Linux </a:t>
            </a:r>
            <a:r>
              <a:rPr lang="zh-CN" altLang="en-US" sz="1200" b="0" i="0" dirty="0" smtClean="0">
                <a:effectLst/>
                <a:latin typeface="+mj-lt"/>
                <a:ea typeface="+mj-ea"/>
                <a:cs typeface="+mj-cs"/>
                <a:sym typeface="宋体"/>
              </a:rPr>
              <a:t>内核的一个特性，主要用来对共享资源进行隔离、限制、审计等。只有能控制分配到容器的资源，才能避免当多个容器同时运行时的对系统资源的竞争。</a:t>
            </a:r>
            <a:endParaRPr dirty="0"/>
          </a:p>
        </p:txBody>
      </p:sp>
    </p:spTree>
    <p:extLst>
      <p:ext uri="{BB962C8B-B14F-4D97-AF65-F5344CB8AC3E}">
        <p14:creationId xmlns:p14="http://schemas.microsoft.com/office/powerpoint/2010/main" val="1550429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公共：</a:t>
            </a:r>
            <a:r>
              <a:rPr kumimoji="1" lang="en-US" altLang="zh-CN" dirty="0" err="1" smtClean="0"/>
              <a:t>docker</a:t>
            </a:r>
            <a:r>
              <a:rPr kumimoji="1" lang="zh-CN" altLang="en-US" dirty="0" smtClean="0"/>
              <a:t> 公司官方运营</a:t>
            </a:r>
          </a:p>
          <a:p>
            <a:r>
              <a:rPr kumimoji="1" lang="zh-CN" altLang="en-US" dirty="0" smtClean="0"/>
              <a:t>私有：已经出现了很多企业级功能，比如登陆，认证，缓存等</a:t>
            </a:r>
          </a:p>
          <a:p>
            <a:endParaRPr kumimoji="1" lang="zh-CN" altLang="en-US" dirty="0" smtClean="0"/>
          </a:p>
          <a:p>
            <a:r>
              <a:rPr kumimoji="1" lang="zh-CN" altLang="en-US" dirty="0" smtClean="0"/>
              <a:t>演示：</a:t>
            </a:r>
            <a:r>
              <a:rPr kumimoji="1" lang="en-US" altLang="zh-CN" dirty="0" err="1" smtClean="0"/>
              <a:t>docker</a:t>
            </a:r>
            <a:r>
              <a:rPr kumimoji="1" lang="zh-CN" altLang="en-US" dirty="0" smtClean="0"/>
              <a:t> </a:t>
            </a:r>
            <a:r>
              <a:rPr kumimoji="1" lang="en-US" altLang="zh-CN" dirty="0" smtClean="0"/>
              <a:t>search</a:t>
            </a:r>
            <a:r>
              <a:rPr kumimoji="1" lang="zh-CN" altLang="en-US" dirty="0" smtClean="0"/>
              <a:t>， </a:t>
            </a:r>
            <a:r>
              <a:rPr kumimoji="1" lang="en-US" altLang="zh-CN" dirty="0" err="1" smtClean="0"/>
              <a:t>docker</a:t>
            </a:r>
            <a:r>
              <a:rPr kumimoji="1" lang="zh-CN" altLang="en-US" dirty="0" smtClean="0"/>
              <a:t> </a:t>
            </a:r>
            <a:r>
              <a:rPr kumimoji="1" lang="en-US" altLang="zh-CN" dirty="0" smtClean="0"/>
              <a:t>pull</a:t>
            </a:r>
            <a:r>
              <a:rPr kumimoji="1" lang="zh-CN" altLang="en-US" dirty="0" smtClean="0"/>
              <a:t>， </a:t>
            </a:r>
            <a:r>
              <a:rPr kumimoji="1" lang="en-US" altLang="zh-CN" dirty="0" err="1" smtClean="0"/>
              <a:t>docker</a:t>
            </a:r>
            <a:r>
              <a:rPr kumimoji="1" lang="zh-CN" altLang="en-US" dirty="0" smtClean="0"/>
              <a:t> </a:t>
            </a:r>
            <a:r>
              <a:rPr kumimoji="1" lang="en-US" altLang="zh-CN" dirty="0" smtClean="0"/>
              <a:t>run</a:t>
            </a:r>
            <a:endParaRPr kumimoji="1" lang="zh-CN" altLang="en-US" dirty="0"/>
          </a:p>
        </p:txBody>
      </p:sp>
    </p:spTree>
    <p:extLst>
      <p:ext uri="{BB962C8B-B14F-4D97-AF65-F5344CB8AC3E}">
        <p14:creationId xmlns:p14="http://schemas.microsoft.com/office/powerpoint/2010/main" val="370428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公共：</a:t>
            </a:r>
            <a:r>
              <a:rPr kumimoji="1" lang="en-US" altLang="zh-CN" dirty="0" err="1" smtClean="0"/>
              <a:t>docker</a:t>
            </a:r>
            <a:r>
              <a:rPr kumimoji="1" lang="zh-CN" altLang="en-US" dirty="0" smtClean="0"/>
              <a:t> 公司官方运营</a:t>
            </a:r>
          </a:p>
          <a:p>
            <a:r>
              <a:rPr kumimoji="1" lang="zh-CN" altLang="en-US" dirty="0" smtClean="0"/>
              <a:t>私有：已经出现了很多企业级功能，比如登陆，认证，缓存等</a:t>
            </a:r>
          </a:p>
          <a:p>
            <a:endParaRPr kumimoji="1" lang="zh-CN" altLang="en-US" dirty="0" smtClean="0"/>
          </a:p>
          <a:p>
            <a:r>
              <a:rPr kumimoji="1" lang="zh-CN" altLang="en-US" dirty="0" smtClean="0"/>
              <a:t>演示：</a:t>
            </a:r>
            <a:r>
              <a:rPr kumimoji="1" lang="en-US" altLang="zh-CN" dirty="0" err="1" smtClean="0"/>
              <a:t>docker</a:t>
            </a:r>
            <a:r>
              <a:rPr kumimoji="1" lang="zh-CN" altLang="en-US" dirty="0" smtClean="0"/>
              <a:t> </a:t>
            </a:r>
            <a:r>
              <a:rPr kumimoji="1" lang="en-US" altLang="zh-CN" dirty="0" smtClean="0"/>
              <a:t>search</a:t>
            </a:r>
            <a:r>
              <a:rPr kumimoji="1" lang="zh-CN" altLang="en-US" dirty="0" smtClean="0"/>
              <a:t>， </a:t>
            </a:r>
            <a:r>
              <a:rPr kumimoji="1" lang="en-US" altLang="zh-CN" dirty="0" err="1" smtClean="0"/>
              <a:t>docker</a:t>
            </a:r>
            <a:r>
              <a:rPr kumimoji="1" lang="zh-CN" altLang="en-US" dirty="0" smtClean="0"/>
              <a:t> </a:t>
            </a:r>
            <a:r>
              <a:rPr kumimoji="1" lang="en-US" altLang="zh-CN" dirty="0" smtClean="0"/>
              <a:t>pull</a:t>
            </a:r>
            <a:r>
              <a:rPr kumimoji="1" lang="zh-CN" altLang="en-US" dirty="0" smtClean="0"/>
              <a:t>， </a:t>
            </a:r>
            <a:r>
              <a:rPr kumimoji="1" lang="en-US" altLang="zh-CN" dirty="0" err="1" smtClean="0"/>
              <a:t>docker</a:t>
            </a:r>
            <a:r>
              <a:rPr kumimoji="1" lang="zh-CN" altLang="en-US" dirty="0" smtClean="0"/>
              <a:t> </a:t>
            </a:r>
            <a:r>
              <a:rPr kumimoji="1" lang="en-US" altLang="zh-CN" dirty="0" smtClean="0"/>
              <a:t>run</a:t>
            </a:r>
            <a:endParaRPr kumimoji="1" lang="zh-CN" altLang="en-US" dirty="0"/>
          </a:p>
        </p:txBody>
      </p:sp>
    </p:spTree>
    <p:extLst>
      <p:ext uri="{BB962C8B-B14F-4D97-AF65-F5344CB8AC3E}">
        <p14:creationId xmlns:p14="http://schemas.microsoft.com/office/powerpoint/2010/main" val="1889766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演示：</a:t>
            </a:r>
            <a:r>
              <a:rPr kumimoji="1" lang="en-US" altLang="zh-CN" dirty="0" err="1" smtClean="0"/>
              <a:t>docker</a:t>
            </a:r>
            <a:r>
              <a:rPr kumimoji="1" lang="zh-CN" altLang="en-US" dirty="0" smtClean="0"/>
              <a:t> </a:t>
            </a:r>
            <a:r>
              <a:rPr kumimoji="1" lang="en-US" altLang="zh-CN" dirty="0" smtClean="0"/>
              <a:t>build</a:t>
            </a:r>
            <a:endParaRPr kumimoji="1" lang="zh-CN" altLang="en-US" dirty="0"/>
          </a:p>
        </p:txBody>
      </p:sp>
    </p:spTree>
    <p:extLst>
      <p:ext uri="{BB962C8B-B14F-4D97-AF65-F5344CB8AC3E}">
        <p14:creationId xmlns:p14="http://schemas.microsoft.com/office/powerpoint/2010/main" val="1829016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latin typeface="+mj-lt"/>
                <a:ea typeface="+mj-ea"/>
                <a:cs typeface="+mj-cs"/>
                <a:sym typeface="Calibri"/>
              </a:rPr>
              <a:t>Hypervisor——</a:t>
            </a:r>
            <a:r>
              <a:rPr lang="zh-CN" altLang="en-US" sz="1200" dirty="0" smtClean="0">
                <a:latin typeface="+mj-lt"/>
                <a:ea typeface="+mj-ea"/>
                <a:cs typeface="+mj-cs"/>
                <a:sym typeface="Calibri"/>
              </a:rPr>
              <a:t>一种运行在基础物理服务器和</a:t>
            </a:r>
            <a:r>
              <a:rPr lang="zh-CN" altLang="en-US" sz="1200" dirty="0" smtClean="0">
                <a:latin typeface="+mj-lt"/>
                <a:ea typeface="+mj-ea"/>
                <a:cs typeface="+mj-cs"/>
                <a:sym typeface="Calibri"/>
                <a:hlinkClick r:id="rId3"/>
              </a:rPr>
              <a:t>操作系统之间的</a:t>
            </a:r>
            <a:r>
              <a:rPr lang="zh-CN" altLang="en-US" sz="1200" dirty="0" smtClean="0">
                <a:latin typeface="+mj-lt"/>
                <a:ea typeface="+mj-ea"/>
                <a:cs typeface="+mj-cs"/>
                <a:sym typeface="Calibri"/>
                <a:hlinkClick r:id="rId4"/>
              </a:rPr>
              <a:t>中间软件层</a:t>
            </a:r>
            <a:r>
              <a:rPr lang="en-US" altLang="zh-CN" sz="1200" dirty="0" smtClean="0">
                <a:latin typeface="+mj-lt"/>
                <a:ea typeface="+mj-ea"/>
                <a:cs typeface="+mj-cs"/>
                <a:sym typeface="Calibri"/>
                <a:hlinkClick r:id="rId4"/>
              </a:rPr>
              <a:t>,</a:t>
            </a:r>
            <a:r>
              <a:rPr lang="zh-CN" altLang="en-US" sz="1200" dirty="0" smtClean="0">
                <a:latin typeface="+mj-lt"/>
                <a:ea typeface="+mj-ea"/>
                <a:cs typeface="+mj-cs"/>
                <a:sym typeface="Calibri"/>
                <a:hlinkClick r:id="rId4"/>
              </a:rPr>
              <a:t>可允许多个操作系统和应用共享硬件。</a:t>
            </a:r>
            <a:endParaRPr lang="zh-CN" altLang="en-US" sz="1200" dirty="0" smtClean="0">
              <a:latin typeface="+mj-lt"/>
              <a:ea typeface="+mj-ea"/>
              <a:cs typeface="+mj-cs"/>
              <a:sym typeface="Calibri"/>
            </a:endParaRP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Hypervisor</a:t>
            </a:r>
            <a:r>
              <a:rPr lang="zh-CN" altLang="en-US" sz="1200" dirty="0" smtClean="0">
                <a:latin typeface="+mj-lt"/>
                <a:ea typeface="+mj-ea"/>
                <a:cs typeface="+mj-cs"/>
                <a:sym typeface="Calibri"/>
              </a:rPr>
              <a:t>是所有虚拟化技术的核心。当服务器启动并执行</a:t>
            </a:r>
            <a:r>
              <a:rPr lang="en-US" altLang="zh-CN" sz="1200" dirty="0" smtClean="0">
                <a:latin typeface="+mj-lt"/>
                <a:ea typeface="+mj-ea"/>
                <a:cs typeface="+mj-cs"/>
                <a:sym typeface="Calibri"/>
              </a:rPr>
              <a:t>Hypervisor</a:t>
            </a:r>
            <a:r>
              <a:rPr lang="zh-CN" altLang="en-US" sz="1200" dirty="0" smtClean="0">
                <a:latin typeface="+mj-lt"/>
                <a:ea typeface="+mj-ea"/>
                <a:cs typeface="+mj-cs"/>
                <a:sym typeface="Calibri"/>
              </a:rPr>
              <a:t>时，它会给每一台虚拟机分配适量的内存、</a:t>
            </a:r>
            <a:r>
              <a:rPr lang="en-US" altLang="zh-CN" sz="1200" dirty="0" smtClean="0">
                <a:latin typeface="+mj-lt"/>
                <a:ea typeface="+mj-ea"/>
                <a:cs typeface="+mj-cs"/>
                <a:sym typeface="Calibri"/>
              </a:rPr>
              <a:t>CPU</a:t>
            </a:r>
            <a:r>
              <a:rPr lang="zh-CN" altLang="en-US" sz="1200" dirty="0" smtClean="0">
                <a:latin typeface="+mj-lt"/>
                <a:ea typeface="+mj-ea"/>
                <a:cs typeface="+mj-cs"/>
                <a:sym typeface="Calibri"/>
              </a:rPr>
              <a:t>、网络和磁盘，并加载所有虚拟机的客户操作系统。</a:t>
            </a:r>
          </a:p>
          <a:p>
            <a:pPr marL="0" marR="0" indent="0" defTabSz="914400" eaLnBrk="1" fontAlgn="auto" latinLnBrk="0" hangingPunct="1">
              <a:lnSpc>
                <a:spcPct val="100000"/>
              </a:lnSpc>
              <a:spcBef>
                <a:spcPts val="0"/>
              </a:spcBef>
              <a:spcAft>
                <a:spcPts val="0"/>
              </a:spcAft>
              <a:buClrTx/>
              <a:buSzTx/>
              <a:buFontTx/>
              <a:buNone/>
              <a:tabLst/>
              <a:defRPr/>
            </a:pPr>
            <a:endParaRPr lang="zh-CN" altLang="en-US" sz="1200" dirty="0" smtClean="0">
              <a:latin typeface="+mj-lt"/>
              <a:ea typeface="+mj-ea"/>
              <a:cs typeface="+mj-cs"/>
              <a:sym typeface="Calibri"/>
            </a:endParaRPr>
          </a:p>
          <a:p>
            <a:pPr marL="0" marR="0" indent="0" defTabSz="914400" eaLnBrk="1" fontAlgn="auto" latinLnBrk="0" hangingPunct="1">
              <a:lnSpc>
                <a:spcPct val="100000"/>
              </a:lnSpc>
              <a:spcBef>
                <a:spcPts val="0"/>
              </a:spcBef>
              <a:spcAft>
                <a:spcPts val="0"/>
              </a:spcAft>
              <a:buClrTx/>
              <a:buSzTx/>
              <a:buFontTx/>
              <a:buNone/>
              <a:tabLst/>
              <a:defRPr/>
            </a:pPr>
            <a:r>
              <a:rPr lang="zh-CN" altLang="en-US" sz="1200" dirty="0" smtClean="0">
                <a:latin typeface="+mj-lt"/>
                <a:ea typeface="+mj-ea"/>
                <a:cs typeface="+mj-cs"/>
                <a:sym typeface="Calibri"/>
              </a:rPr>
              <a:t>虚拟机：每一个虚拟机包括应用、必要的二进制文件和库、完整的客户操作系统，大小总计数十</a:t>
            </a:r>
            <a:r>
              <a:rPr lang="en-US" altLang="zh-CN" sz="1200" dirty="0" smtClean="0">
                <a:latin typeface="+mj-lt"/>
                <a:ea typeface="+mj-ea"/>
                <a:cs typeface="+mj-cs"/>
                <a:sym typeface="Calibri"/>
              </a:rPr>
              <a:t>GB</a:t>
            </a:r>
            <a:r>
              <a:rPr lang="zh-CN" altLang="en-US" sz="1200" dirty="0" smtClean="0">
                <a:latin typeface="+mj-lt"/>
                <a:ea typeface="+mj-ea"/>
                <a:cs typeface="+mj-cs"/>
                <a:sym typeface="Calibri"/>
              </a:rPr>
              <a:t>。</a:t>
            </a:r>
          </a:p>
          <a:p>
            <a:endParaRPr kumimoji="1" lang="zh-CN" altLang="en-US" dirty="0"/>
          </a:p>
        </p:txBody>
      </p:sp>
    </p:spTree>
    <p:extLst>
      <p:ext uri="{BB962C8B-B14F-4D97-AF65-F5344CB8AC3E}">
        <p14:creationId xmlns:p14="http://schemas.microsoft.com/office/powerpoint/2010/main" val="45810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j-lt"/>
                <a:ea typeface="+mj-ea"/>
                <a:cs typeface="+mj-cs"/>
                <a:sym typeface="Calibri"/>
              </a:rPr>
              <a:t>容器：共享内核空间，性能最好，耗费资源最少。但是缺点是</a:t>
            </a:r>
            <a:r>
              <a:rPr lang="en-US" altLang="zh-CN" sz="1200" dirty="0" smtClean="0">
                <a:latin typeface="+mj-lt"/>
                <a:ea typeface="+mj-ea"/>
                <a:cs typeface="+mj-cs"/>
                <a:sym typeface="Calibri"/>
              </a:rPr>
              <a:t>Guest</a:t>
            </a:r>
            <a:r>
              <a:rPr lang="zh-CN" altLang="en-US" sz="1200" dirty="0" smtClean="0">
                <a:latin typeface="+mj-lt"/>
                <a:ea typeface="+mj-ea"/>
                <a:cs typeface="+mj-cs"/>
                <a:sym typeface="Calibri"/>
              </a:rPr>
              <a:t> </a:t>
            </a:r>
            <a:r>
              <a:rPr lang="en-US" altLang="zh-CN" sz="1200" dirty="0" smtClean="0">
                <a:latin typeface="+mj-lt"/>
                <a:ea typeface="+mj-ea"/>
                <a:cs typeface="+mj-cs"/>
                <a:sym typeface="Calibri"/>
              </a:rPr>
              <a:t>OS</a:t>
            </a:r>
            <a:r>
              <a:rPr lang="zh-CN" altLang="en-US" sz="1200" dirty="0" smtClean="0">
                <a:latin typeface="+mj-lt"/>
                <a:ea typeface="+mj-ea"/>
                <a:cs typeface="+mj-cs"/>
                <a:sym typeface="Calibri"/>
              </a:rPr>
              <a:t>，底层和上层必须使用同一种操作系统。</a:t>
            </a:r>
          </a:p>
          <a:p>
            <a:r>
              <a:rPr lang="zh-CN" altLang="en-US" sz="1200" baseline="0" dirty="0" smtClean="0">
                <a:latin typeface="+mj-lt"/>
                <a:ea typeface="+mj-ea"/>
                <a:cs typeface="+mj-cs"/>
                <a:sym typeface="Calibri"/>
              </a:rPr>
              <a:t>           </a:t>
            </a:r>
            <a:r>
              <a:rPr lang="zh-CN" altLang="en-US" sz="1200" dirty="0" smtClean="0">
                <a:latin typeface="+mj-lt"/>
                <a:ea typeface="+mj-ea"/>
                <a:cs typeface="+mj-cs"/>
                <a:sym typeface="Calibri"/>
              </a:rPr>
              <a:t>容器包括应用和应用的所有依赖，每个容器的依赖都使用容器自身选择的发行版本，但是与其他容器共享宿主操作系统的内核。</a:t>
            </a:r>
          </a:p>
          <a:p>
            <a:r>
              <a:rPr lang="zh-CN" altLang="en-US" sz="1200" baseline="0" dirty="0" smtClean="0">
                <a:latin typeface="+mj-lt"/>
                <a:ea typeface="+mj-ea"/>
                <a:cs typeface="+mj-cs"/>
                <a:sym typeface="Calibri"/>
              </a:rPr>
              <a:t>           </a:t>
            </a:r>
            <a:r>
              <a:rPr lang="zh-CN" altLang="en-US" sz="1200" dirty="0" smtClean="0">
                <a:latin typeface="+mj-lt"/>
                <a:ea typeface="+mj-ea"/>
                <a:cs typeface="+mj-cs"/>
                <a:sym typeface="Calibri"/>
              </a:rPr>
              <a:t>在宿主操作系统的用户空间内，他们以隔离的进程方式运行。另外，他们并不像客户操作系统正常运行那样运行所有的进程。而且容器也不绑定任何特别的硬件基础设施！</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容器在任何计算机任何硬件基础设施任何云都可以运行。</a:t>
            </a:r>
          </a:p>
          <a:p>
            <a:endParaRPr kumimoji="1" lang="zh-CN" altLang="en-US" dirty="0"/>
          </a:p>
        </p:txBody>
      </p:sp>
    </p:spTree>
    <p:extLst>
      <p:ext uri="{BB962C8B-B14F-4D97-AF65-F5344CB8AC3E}">
        <p14:creationId xmlns:p14="http://schemas.microsoft.com/office/powerpoint/2010/main" val="113244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pPr>
              <a:defRPr>
                <a:latin typeface="宋体"/>
                <a:ea typeface="宋体"/>
                <a:cs typeface="宋体"/>
                <a:sym typeface="宋体"/>
              </a:defRPr>
            </a:pPr>
            <a:r>
              <a:rPr dirty="0"/>
              <a:t>今天跟大家分享一些关于</a:t>
            </a:r>
            <a:r>
              <a:rPr dirty="0">
                <a:latin typeface="+mj-lt"/>
                <a:ea typeface="+mj-ea"/>
                <a:cs typeface="+mj-cs"/>
                <a:sym typeface="Calibri"/>
              </a:rPr>
              <a:t>Docker</a:t>
            </a:r>
            <a:r>
              <a:rPr dirty="0"/>
              <a:t>的东西</a:t>
            </a:r>
            <a:r>
              <a:rPr dirty="0" smtClean="0"/>
              <a:t>。</a:t>
            </a:r>
            <a:r>
              <a:rPr lang="en-US" altLang="zh-CN" dirty="0" smtClean="0"/>
              <a:t>0.</a:t>
            </a:r>
            <a:r>
              <a:rPr lang="zh-CN" altLang="en-US" dirty="0" smtClean="0"/>
              <a:t> 容器技术，</a:t>
            </a:r>
            <a:r>
              <a:rPr dirty="0" smtClean="0">
                <a:latin typeface="+mj-lt"/>
                <a:ea typeface="+mj-ea"/>
                <a:cs typeface="+mj-cs"/>
                <a:sym typeface="Calibri"/>
              </a:rPr>
              <a:t>1.Docker</a:t>
            </a:r>
            <a:r>
              <a:rPr dirty="0"/>
              <a:t>是什么。</a:t>
            </a:r>
            <a:r>
              <a:rPr dirty="0" smtClean="0">
                <a:latin typeface="+mj-lt"/>
                <a:ea typeface="+mj-ea"/>
                <a:cs typeface="+mj-cs"/>
                <a:sym typeface="Calibri"/>
              </a:rPr>
              <a:t>2.Docker</a:t>
            </a:r>
            <a:r>
              <a:rPr lang="zh-CN" altLang="en-US" dirty="0" smtClean="0"/>
              <a:t>的技术特点</a:t>
            </a:r>
            <a:r>
              <a:rPr dirty="0" smtClean="0"/>
              <a:t>，解决</a:t>
            </a:r>
            <a:r>
              <a:rPr lang="zh-CN" altLang="en-US" dirty="0" smtClean="0"/>
              <a:t>了</a:t>
            </a:r>
            <a:r>
              <a:rPr dirty="0" smtClean="0"/>
              <a:t>什么问题</a:t>
            </a:r>
            <a:r>
              <a:rPr dirty="0"/>
              <a:t>？</a:t>
            </a:r>
            <a:r>
              <a:rPr dirty="0" smtClean="0">
                <a:latin typeface="+mj-lt"/>
                <a:ea typeface="+mj-ea"/>
                <a:cs typeface="+mj-cs"/>
                <a:sym typeface="Calibri"/>
              </a:rPr>
              <a:t>3.</a:t>
            </a:r>
            <a:r>
              <a:rPr lang="en-US" altLang="zh-CN" dirty="0" smtClean="0">
                <a:latin typeface="+mj-lt"/>
                <a:ea typeface="+mj-ea"/>
                <a:cs typeface="+mj-cs"/>
                <a:sym typeface="Calibri"/>
              </a:rPr>
              <a:t>Docker</a:t>
            </a:r>
            <a:r>
              <a:rPr lang="zh-CN" altLang="en-US" dirty="0" smtClean="0">
                <a:latin typeface="+mj-lt"/>
                <a:ea typeface="+mj-ea"/>
                <a:cs typeface="+mj-cs"/>
                <a:sym typeface="Calibri"/>
              </a:rPr>
              <a:t> 与 </a:t>
            </a:r>
            <a:r>
              <a:rPr lang="en-US" altLang="zh-CN" dirty="0" smtClean="0">
                <a:latin typeface="+mj-lt"/>
                <a:ea typeface="+mj-ea"/>
                <a:cs typeface="+mj-cs"/>
                <a:sym typeface="Calibri"/>
              </a:rPr>
              <a:t>VM</a:t>
            </a:r>
            <a:r>
              <a:rPr lang="zh-CN" altLang="en-US" dirty="0" smtClean="0">
                <a:latin typeface="+mj-lt"/>
                <a:ea typeface="+mj-ea"/>
                <a:cs typeface="+mj-cs"/>
                <a:sym typeface="Calibri"/>
              </a:rPr>
              <a:t> 的对比；</a:t>
            </a:r>
            <a:r>
              <a:rPr lang="en-US" altLang="zh-CN" dirty="0" smtClean="0">
                <a:latin typeface="宋体"/>
                <a:ea typeface="宋体"/>
                <a:cs typeface="宋体"/>
                <a:sym typeface="宋体"/>
              </a:rPr>
              <a:t>4</a:t>
            </a:r>
            <a:r>
              <a:rPr lang="en-US" altLang="zh-CN" dirty="0" smtClean="0"/>
              <a:t>.Docker</a:t>
            </a:r>
            <a:r>
              <a:rPr lang="zh-CN" altLang="en-US" dirty="0" smtClean="0"/>
              <a:t> 生态以及未来的发展；</a:t>
            </a:r>
            <a:r>
              <a:rPr lang="en-US" altLang="zh-CN" dirty="0" smtClean="0"/>
              <a:t>5.</a:t>
            </a:r>
            <a:r>
              <a:rPr lang="zh-CN" altLang="en-US" dirty="0" smtClean="0"/>
              <a:t> 实用的案例</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lang="zh-CN" altLang="en-US" dirty="0" smtClean="0"/>
              <a:t>轻量级：进程级</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lang="zh-CN" altLang="en-US" dirty="0" smtClean="0"/>
              <a:t>文件系统：增量式</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lang="zh-CN" altLang="en-US" dirty="0" smtClean="0"/>
              <a:t>容器技术：</a:t>
            </a:r>
          </a:p>
          <a:p>
            <a:pPr>
              <a:defRPr>
                <a:latin typeface="宋体"/>
                <a:ea typeface="宋体"/>
                <a:cs typeface="宋体"/>
                <a:sym typeface="宋体"/>
              </a:defRPr>
            </a:pPr>
            <a:r>
              <a:rPr lang="zh-CN" altLang="en-US" sz="1200" dirty="0" smtClean="0">
                <a:latin typeface="+mj-lt"/>
                <a:ea typeface="+mj-ea"/>
                <a:cs typeface="+mj-cs"/>
                <a:sym typeface="宋体"/>
              </a:rPr>
              <a:t>	容器为应用程序提供了隔离的运行空间：每个容器内都包含一个独享的完整用户环境空间，并且一个容器内的变动不会影响其他容器的运行环境。</a:t>
            </a:r>
          </a:p>
          <a:p>
            <a:pPr>
              <a:defRPr>
                <a:latin typeface="宋体"/>
                <a:ea typeface="宋体"/>
                <a:cs typeface="宋体"/>
                <a:sym typeface="宋体"/>
              </a:defRPr>
            </a:pPr>
            <a:endParaRPr lang="zh-CN" altLang="en-US" sz="1200" dirty="0" smtClean="0">
              <a:latin typeface="+mj-lt"/>
              <a:ea typeface="+mj-ea"/>
              <a:cs typeface="+mj-cs"/>
              <a:sym typeface="宋体"/>
            </a:endParaRPr>
          </a:p>
          <a:p>
            <a:pPr>
              <a:defRPr>
                <a:latin typeface="宋体"/>
                <a:ea typeface="宋体"/>
                <a:cs typeface="宋体"/>
                <a:sym typeface="宋体"/>
              </a:defRPr>
            </a:pPr>
            <a:r>
              <a:rPr lang="zh-CN" altLang="en-US" sz="1200" dirty="0" smtClean="0">
                <a:latin typeface="+mj-lt"/>
                <a:ea typeface="+mj-ea"/>
                <a:cs typeface="+mj-cs"/>
                <a:sym typeface="宋体"/>
              </a:rPr>
              <a:t>	为了能达 到这种效果，容器技术使用了一系列的系统级别的机制诸如利用</a:t>
            </a:r>
            <a:r>
              <a:rPr lang="en-US" altLang="zh-CN" sz="1200" dirty="0" smtClean="0">
                <a:latin typeface="+mj-lt"/>
                <a:ea typeface="+mj-ea"/>
                <a:cs typeface="+mj-cs"/>
                <a:sym typeface="宋体"/>
              </a:rPr>
              <a:t>Linux namespaces</a:t>
            </a:r>
            <a:r>
              <a:rPr lang="zh-CN" altLang="en-US" sz="1200" dirty="0" smtClean="0">
                <a:latin typeface="+mj-lt"/>
                <a:ea typeface="+mj-ea"/>
                <a:cs typeface="+mj-cs"/>
                <a:sym typeface="宋体"/>
              </a:rPr>
              <a:t>来进行空间隔离，通过文件系统的挂载点来决定容器可以访问哪些文件，通过</a:t>
            </a:r>
            <a:r>
              <a:rPr lang="en-US" altLang="zh-CN" sz="1200" dirty="0" err="1" smtClean="0">
                <a:latin typeface="+mj-lt"/>
                <a:ea typeface="+mj-ea"/>
                <a:cs typeface="+mj-cs"/>
                <a:sym typeface="宋体"/>
              </a:rPr>
              <a:t>cgroups</a:t>
            </a:r>
            <a:r>
              <a:rPr lang="zh-CN" altLang="en-US" sz="1200" dirty="0" smtClean="0">
                <a:latin typeface="+mj-lt"/>
                <a:ea typeface="+mj-ea"/>
                <a:cs typeface="+mj-cs"/>
                <a:sym typeface="宋体"/>
              </a:rPr>
              <a:t>来确定每个容器可以利用多少资源。此外容器之 间共享同一个系统内核，这样当同一个库被多个容器使用时，内存的使用效率会得到提升。</a:t>
            </a:r>
          </a:p>
          <a:p>
            <a:pPr>
              <a:defRPr>
                <a:latin typeface="宋体"/>
                <a:ea typeface="宋体"/>
                <a:cs typeface="宋体"/>
                <a:sym typeface="宋体"/>
              </a:defRPr>
            </a:pPr>
            <a:endParaRPr lang="zh-CN" altLang="en-US" sz="1200" dirty="0" smtClean="0">
              <a:latin typeface="+mj-lt"/>
              <a:ea typeface="+mj-ea"/>
              <a:cs typeface="+mj-cs"/>
              <a:sym typeface="宋体"/>
            </a:endParaRPr>
          </a:p>
          <a:p>
            <a:pPr>
              <a:defRPr>
                <a:latin typeface="宋体"/>
                <a:ea typeface="宋体"/>
                <a:cs typeface="宋体"/>
                <a:sym typeface="宋体"/>
              </a:defRPr>
            </a:pPr>
            <a:r>
              <a:rPr lang="zh-CN" altLang="en-US" sz="1200" dirty="0" smtClean="0">
                <a:latin typeface="+mj-lt"/>
                <a:ea typeface="+mj-ea"/>
                <a:cs typeface="+mj-cs"/>
                <a:sym typeface="宋体"/>
              </a:rPr>
              <a:t>	</a:t>
            </a:r>
            <a:r>
              <a:rPr lang="en-US" altLang="zh-CN" sz="1200" dirty="0" smtClean="0">
                <a:latin typeface="+mj-lt"/>
                <a:ea typeface="+mj-ea"/>
                <a:cs typeface="+mj-cs"/>
                <a:sym typeface="宋体"/>
              </a:rPr>
              <a:t>Google</a:t>
            </a:r>
            <a:r>
              <a:rPr lang="zh-CN" altLang="en-US" sz="1200" dirty="0" smtClean="0">
                <a:latin typeface="+mj-lt"/>
                <a:ea typeface="+mj-ea"/>
                <a:cs typeface="+mj-cs"/>
                <a:sym typeface="宋体"/>
              </a:rPr>
              <a:t> 使用容器技术已经有</a:t>
            </a:r>
            <a:r>
              <a:rPr lang="en-US" altLang="zh-CN" sz="1200" dirty="0" smtClean="0">
                <a:latin typeface="+mj-lt"/>
                <a:ea typeface="+mj-ea"/>
                <a:cs typeface="+mj-cs"/>
                <a:sym typeface="宋体"/>
              </a:rPr>
              <a:t>10</a:t>
            </a:r>
            <a:r>
              <a:rPr lang="zh-CN" altLang="en-US" sz="1200" dirty="0" smtClean="0">
                <a:latin typeface="+mj-lt"/>
                <a:ea typeface="+mj-ea"/>
                <a:cs typeface="+mj-cs"/>
                <a:sym typeface="宋体"/>
              </a:rPr>
              <a:t>年了，现在所有的应用通过容器运行。</a:t>
            </a:r>
            <a:r>
              <a:rPr lang="en-US" altLang="zh-CN" sz="1200" u="sng" dirty="0" smtClean="0">
                <a:latin typeface="+mj-lt"/>
                <a:ea typeface="+mj-ea"/>
                <a:cs typeface="+mj-cs"/>
                <a:sym typeface="宋体"/>
              </a:rPr>
              <a:t>Let Me Contain That For You (</a:t>
            </a:r>
            <a:r>
              <a:rPr lang="en-US" altLang="zh-CN" sz="1200" u="sng" dirty="0" err="1" smtClean="0">
                <a:latin typeface="+mj-lt"/>
                <a:ea typeface="+mj-ea"/>
                <a:cs typeface="+mj-cs"/>
                <a:sym typeface="宋体"/>
              </a:rPr>
              <a:t>lmctfy</a:t>
            </a:r>
            <a:r>
              <a:rPr lang="en-US" altLang="zh-CN" sz="1200" u="sng" dirty="0" smtClean="0">
                <a:latin typeface="+mj-lt"/>
                <a:ea typeface="+mj-ea"/>
                <a:cs typeface="+mj-cs"/>
                <a:sym typeface="宋体"/>
              </a:rPr>
              <a:t>)</a:t>
            </a:r>
            <a:r>
              <a:rPr lang="zh-CN" altLang="en-US" sz="1200" u="sng" dirty="0" smtClean="0">
                <a:latin typeface="+mj-lt"/>
                <a:ea typeface="+mj-ea"/>
                <a:cs typeface="+mj-cs"/>
                <a:sym typeface="宋体"/>
              </a:rPr>
              <a:t>，</a:t>
            </a:r>
            <a:r>
              <a:rPr lang="zh-CN" altLang="en-US" sz="1200" dirty="0" smtClean="0">
                <a:latin typeface="+mj-lt"/>
                <a:ea typeface="+mj-ea"/>
                <a:cs typeface="+mj-cs"/>
                <a:sym typeface="宋体"/>
              </a:rPr>
              <a:t>用来代替</a:t>
            </a:r>
            <a:r>
              <a:rPr lang="en-US" altLang="zh-CN" sz="1200" dirty="0" smtClean="0">
                <a:latin typeface="+mj-lt"/>
                <a:ea typeface="+mj-ea"/>
                <a:cs typeface="+mj-cs"/>
                <a:sym typeface="宋体"/>
              </a:rPr>
              <a:t>LXC</a:t>
            </a:r>
            <a:r>
              <a:rPr lang="zh-CN" altLang="en-US" sz="1200" dirty="0" smtClean="0">
                <a:latin typeface="+mj-lt"/>
                <a:ea typeface="+mj-ea"/>
                <a:cs typeface="+mj-cs"/>
                <a:sym typeface="宋体"/>
              </a:rPr>
              <a:t>的</a:t>
            </a:r>
            <a:r>
              <a:rPr lang="en-US" altLang="zh-CN" sz="1200" dirty="0" smtClean="0">
                <a:latin typeface="+mj-lt"/>
                <a:ea typeface="+mj-ea"/>
                <a:cs typeface="+mj-cs"/>
                <a:sym typeface="宋体"/>
              </a:rPr>
              <a:t>Linux</a:t>
            </a:r>
            <a:r>
              <a:rPr lang="zh-CN" altLang="en-US" sz="1200" dirty="0" smtClean="0">
                <a:latin typeface="+mj-lt"/>
                <a:ea typeface="+mj-ea"/>
                <a:cs typeface="+mj-cs"/>
                <a:sym typeface="宋体"/>
              </a:rPr>
              <a:t>应用容器</a:t>
            </a:r>
          </a:p>
          <a:p>
            <a:pPr>
              <a:defRPr>
                <a:latin typeface="宋体"/>
                <a:ea typeface="宋体"/>
                <a:cs typeface="宋体"/>
                <a:sym typeface="宋体"/>
              </a:defRPr>
            </a:pPr>
            <a:endParaRPr lang="zh-CN" altLang="en-US" sz="1200" dirty="0" smtClean="0">
              <a:latin typeface="+mj-lt"/>
              <a:ea typeface="+mj-ea"/>
              <a:cs typeface="+mj-cs"/>
              <a:sym typeface="宋体"/>
            </a:endParaRPr>
          </a:p>
          <a:p>
            <a:pPr>
              <a:defRPr>
                <a:latin typeface="宋体"/>
                <a:ea typeface="宋体"/>
                <a:cs typeface="宋体"/>
                <a:sym typeface="宋体"/>
              </a:defRPr>
            </a:pPr>
            <a:endParaRPr lang="zh-CN" altLang="en-US" dirty="0" smtClean="0"/>
          </a:p>
        </p:txBody>
      </p:sp>
    </p:spTree>
    <p:extLst>
      <p:ext uri="{BB962C8B-B14F-4D97-AF65-F5344CB8AC3E}">
        <p14:creationId xmlns:p14="http://schemas.microsoft.com/office/powerpoint/2010/main" val="1259886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p:txBody>
      </p:sp>
    </p:spTree>
    <p:extLst>
      <p:ext uri="{BB962C8B-B14F-4D97-AF65-F5344CB8AC3E}">
        <p14:creationId xmlns:p14="http://schemas.microsoft.com/office/powerpoint/2010/main" val="59568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由于 </a:t>
            </a:r>
            <a:r>
              <a:rPr kumimoji="1" lang="en-US" altLang="zh-CN" dirty="0" err="1" smtClean="0"/>
              <a:t>docker</a:t>
            </a:r>
            <a:r>
              <a:rPr kumimoji="1" lang="zh-CN" altLang="en-US" dirty="0" smtClean="0"/>
              <a:t> 与应用更近，生命周期和应用进程的周期近似一致，所以更适合做高可用和横向扩展的管理</a:t>
            </a:r>
            <a:endParaRPr kumimoji="1" lang="zh-CN" altLang="en-US" dirty="0"/>
          </a:p>
        </p:txBody>
      </p:sp>
    </p:spTree>
    <p:extLst>
      <p:ext uri="{BB962C8B-B14F-4D97-AF65-F5344CB8AC3E}">
        <p14:creationId xmlns:p14="http://schemas.microsoft.com/office/powerpoint/2010/main" val="1487391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结论</a:t>
            </a:r>
          </a:p>
          <a:p>
            <a:endParaRPr kumimoji="1" lang="zh-CN" altLang="en-US" dirty="0" smtClean="0"/>
          </a:p>
          <a:p>
            <a:r>
              <a:rPr kumimoji="1" lang="en-US" altLang="zh-CN" dirty="0" err="1" smtClean="0"/>
              <a:t>Docker</a:t>
            </a:r>
            <a:r>
              <a:rPr kumimoji="1" lang="zh-CN" altLang="en-US" dirty="0" smtClean="0"/>
              <a:t> 用于解决</a:t>
            </a:r>
            <a:r>
              <a:rPr kumimoji="1" lang="en-US" altLang="zh-CN" dirty="0" smtClean="0"/>
              <a:t>IT</a:t>
            </a:r>
            <a:r>
              <a:rPr kumimoji="1" lang="zh-CN" altLang="en-US" dirty="0" smtClean="0"/>
              <a:t> 环境中，应用部署运行层面的问题</a:t>
            </a:r>
          </a:p>
          <a:p>
            <a:endParaRPr kumimoji="1" lang="zh-CN" altLang="en-US" dirty="0" smtClean="0"/>
          </a:p>
          <a:p>
            <a:r>
              <a:rPr kumimoji="1" lang="zh-CN" altLang="en-US" dirty="0" smtClean="0"/>
              <a:t>虚拟机用于解决</a:t>
            </a:r>
            <a:r>
              <a:rPr kumimoji="1" lang="en-US" altLang="zh-CN" dirty="0" smtClean="0"/>
              <a:t>IT</a:t>
            </a:r>
            <a:r>
              <a:rPr kumimoji="1" lang="zh-CN" altLang="en-US" dirty="0" smtClean="0"/>
              <a:t> 环境中，资源规划管理层面的问题</a:t>
            </a:r>
            <a:endParaRPr kumimoji="1" lang="zh-CN" altLang="en-US" dirty="0"/>
          </a:p>
        </p:txBody>
      </p:sp>
    </p:spTree>
    <p:extLst>
      <p:ext uri="{BB962C8B-B14F-4D97-AF65-F5344CB8AC3E}">
        <p14:creationId xmlns:p14="http://schemas.microsoft.com/office/powerpoint/2010/main" val="1802970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pPr>
              <a:defRPr>
                <a:latin typeface="宋体"/>
                <a:ea typeface="宋体"/>
                <a:cs typeface="宋体"/>
                <a:sym typeface="宋体"/>
              </a:defRPr>
            </a:pPr>
            <a:r>
              <a:rPr dirty="0"/>
              <a:t>快速交付：</a:t>
            </a:r>
          </a:p>
          <a:p>
            <a:pPr>
              <a:defRPr>
                <a:latin typeface="宋体"/>
                <a:ea typeface="宋体"/>
                <a:cs typeface="宋体"/>
                <a:sym typeface="宋体"/>
              </a:defRPr>
            </a:pPr>
            <a:r>
              <a:rPr dirty="0"/>
              <a:t>对开发和运维（</a:t>
            </a:r>
            <a:r>
              <a:rPr dirty="0">
                <a:latin typeface="+mj-lt"/>
                <a:ea typeface="+mj-ea"/>
                <a:cs typeface="+mj-cs"/>
                <a:sym typeface="Calibri"/>
              </a:rPr>
              <a:t>devop</a:t>
            </a:r>
            <a:r>
              <a:rPr dirty="0"/>
              <a:t>）人员来说，最希望的就是一次创建或配置，可以在任意地方正常运行。 </a:t>
            </a:r>
          </a:p>
          <a:p>
            <a:pPr>
              <a:defRPr>
                <a:latin typeface="宋体"/>
                <a:ea typeface="宋体"/>
                <a:cs typeface="宋体"/>
                <a:sym typeface="宋体"/>
              </a:defRPr>
            </a:pPr>
            <a:r>
              <a:rPr dirty="0" smtClean="0"/>
              <a:t>开发者可以使用一个标准的镜像来构建一套开发容器，</a:t>
            </a:r>
            <a:r>
              <a:rPr dirty="0"/>
              <a:t>开发完成之后，运维人员可以直接使用这个容器来部署代码。</a:t>
            </a:r>
          </a:p>
          <a:p>
            <a:r>
              <a:rPr dirty="0"/>
              <a:t>Docker </a:t>
            </a:r>
            <a:r>
              <a:rPr dirty="0">
                <a:latin typeface="宋体"/>
                <a:ea typeface="宋体"/>
                <a:cs typeface="宋体"/>
                <a:sym typeface="宋体"/>
              </a:rPr>
              <a:t>可以快速创建容器，快速迭代应用程序，并让整个过程全程可见，使团队中的其他成员更容易理解应用程序是如何创建和工作的。</a:t>
            </a:r>
          </a:p>
          <a:p>
            <a:r>
              <a:rPr dirty="0"/>
              <a:t>Docker </a:t>
            </a:r>
            <a:r>
              <a:rPr dirty="0">
                <a:latin typeface="宋体"/>
                <a:ea typeface="宋体"/>
                <a:cs typeface="宋体"/>
                <a:sym typeface="宋体"/>
              </a:rPr>
              <a:t>容器很轻很快！容器的启动时间是秒级的，大量地节约开发、测试、部署的时间</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dirty="0" smtClean="0"/>
              <a:t>高效虚拟化</a:t>
            </a:r>
            <a:endParaRPr dirty="0"/>
          </a:p>
          <a:p>
            <a:r>
              <a:rPr dirty="0"/>
              <a:t>Docker </a:t>
            </a:r>
            <a:r>
              <a:rPr dirty="0">
                <a:latin typeface="宋体"/>
                <a:ea typeface="宋体"/>
                <a:cs typeface="宋体"/>
                <a:sym typeface="宋体"/>
              </a:rPr>
              <a:t>容器的运行不需要额外的</a:t>
            </a:r>
            <a:r>
              <a:rPr dirty="0"/>
              <a:t>hypervisor </a:t>
            </a:r>
            <a:r>
              <a:rPr dirty="0">
                <a:latin typeface="宋体"/>
                <a:ea typeface="宋体"/>
                <a:cs typeface="宋体"/>
                <a:sym typeface="宋体"/>
              </a:rPr>
              <a:t>支持，它是内核级的虚拟化，因此可以实现更高的性能和效率</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dirty="0" smtClean="0"/>
              <a:t>资源利用率</a:t>
            </a:r>
            <a:endParaRPr dirty="0"/>
          </a:p>
          <a:p>
            <a:pPr>
              <a:defRPr>
                <a:latin typeface="宋体"/>
                <a:ea typeface="宋体"/>
                <a:cs typeface="宋体"/>
                <a:sym typeface="宋体"/>
              </a:defRPr>
            </a:pPr>
            <a:r>
              <a:rPr dirty="0"/>
              <a:t>在</a:t>
            </a:r>
            <a:r>
              <a:rPr dirty="0">
                <a:latin typeface="+mj-lt"/>
                <a:ea typeface="+mj-ea"/>
                <a:cs typeface="+mj-cs"/>
                <a:sym typeface="Calibri"/>
              </a:rPr>
              <a:t>docker</a:t>
            </a:r>
            <a:r>
              <a:rPr dirty="0"/>
              <a:t>里除了运行的应用之外，没有额外的系统资源的消耗，因此资源利用率非常高</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dirty="0" smtClean="0"/>
              <a:t>迁移和扩展</a:t>
            </a:r>
            <a:endParaRPr dirty="0"/>
          </a:p>
          <a:p>
            <a:r>
              <a:rPr dirty="0"/>
              <a:t>Docker </a:t>
            </a:r>
            <a:r>
              <a:rPr dirty="0">
                <a:latin typeface="宋体"/>
                <a:ea typeface="宋体"/>
                <a:cs typeface="宋体"/>
                <a:sym typeface="宋体"/>
              </a:rPr>
              <a:t>容器几乎可以在任意的平台上运行，包括物理机、虚拟机、公有云、私有云、个人电脑、服务器等。这种兼容性可以让用户把一个应用程序从一个平台直接迁移到另外一个。</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dirty="0" smtClean="0"/>
              <a:t>更简单的管理</a:t>
            </a:r>
            <a:endParaRPr dirty="0"/>
          </a:p>
          <a:p>
            <a:pPr>
              <a:defRPr>
                <a:latin typeface="宋体"/>
                <a:ea typeface="宋体"/>
                <a:cs typeface="宋体"/>
                <a:sym typeface="宋体"/>
              </a:defRPr>
            </a:pPr>
            <a:r>
              <a:rPr dirty="0"/>
              <a:t>使用</a:t>
            </a:r>
            <a:r>
              <a:rPr dirty="0">
                <a:latin typeface="+mj-lt"/>
                <a:ea typeface="+mj-ea"/>
                <a:cs typeface="+mj-cs"/>
                <a:sym typeface="Calibri"/>
              </a:rPr>
              <a:t>Docker</a:t>
            </a:r>
            <a:r>
              <a:rPr dirty="0"/>
              <a:t>，只需要小小的修改，就可以替代以往大量的更新工作。所有的修改都以增量的方式被分发和更新，从而实现自动化并且高效的管理。</a:t>
            </a:r>
          </a:p>
          <a:p>
            <a:r>
              <a:rPr dirty="0"/>
              <a:t>  </a:t>
            </a:r>
          </a:p>
          <a:p>
            <a:r>
              <a:rPr kumimoji="1" lang="en-US" altLang="zh-CN" dirty="0" err="1" smtClean="0"/>
              <a:t>Docker</a:t>
            </a:r>
            <a:r>
              <a:rPr kumimoji="1" lang="zh-CN" altLang="en-US" dirty="0" smtClean="0"/>
              <a:t> 为什么火？</a:t>
            </a:r>
          </a:p>
          <a:p>
            <a:r>
              <a:rPr kumimoji="1" lang="zh-CN" altLang="en-US" dirty="0" smtClean="0"/>
              <a:t>	</a:t>
            </a:r>
            <a:r>
              <a:rPr kumimoji="1" lang="en-US" altLang="zh-CN" dirty="0" smtClean="0"/>
              <a:t>1</a:t>
            </a:r>
            <a:r>
              <a:rPr kumimoji="1" lang="zh-CN" altLang="en-US" dirty="0" smtClean="0"/>
              <a:t> 更易于上手的封装</a:t>
            </a:r>
          </a:p>
          <a:p>
            <a:r>
              <a:rPr kumimoji="1" lang="zh-CN" altLang="en-US" dirty="0" smtClean="0"/>
              <a:t>	</a:t>
            </a:r>
            <a:r>
              <a:rPr kumimoji="1" lang="en-US" altLang="zh-CN" dirty="0" smtClean="0"/>
              <a:t>2</a:t>
            </a:r>
            <a:r>
              <a:rPr kumimoji="1" lang="zh-CN" altLang="en-US" dirty="0" smtClean="0"/>
              <a:t> 镜像管理方法 </a:t>
            </a:r>
            <a:r>
              <a:rPr kumimoji="1" lang="en-US" altLang="zh-CN" dirty="0" smtClean="0"/>
              <a:t>——</a:t>
            </a:r>
            <a:r>
              <a:rPr kumimoji="1" lang="zh-CN" altLang="en-US" dirty="0" smtClean="0"/>
              <a:t> </a:t>
            </a:r>
            <a:r>
              <a:rPr kumimoji="1" lang="en-US" altLang="zh-CN" dirty="0" err="1" smtClean="0"/>
              <a:t>docker</a:t>
            </a:r>
            <a:r>
              <a:rPr kumimoji="1" lang="zh-CN" altLang="en-US" dirty="0" smtClean="0"/>
              <a:t> </a:t>
            </a:r>
            <a:r>
              <a:rPr kumimoji="1" lang="en-US" altLang="zh-CN" dirty="0" smtClean="0"/>
              <a:t>hub</a:t>
            </a:r>
            <a:r>
              <a:rPr kumimoji="1" lang="zh-CN" altLang="en-US" dirty="0" smtClean="0"/>
              <a:t> 和 </a:t>
            </a:r>
            <a:r>
              <a:rPr kumimoji="1" lang="en-US" altLang="zh-CN" dirty="0" smtClean="0"/>
              <a:t>registry</a:t>
            </a:r>
            <a:endParaRPr kumimoji="1" lang="zh-CN" altLang="en-US" dirty="0" smtClean="0"/>
          </a:p>
          <a:p>
            <a:r>
              <a:rPr kumimoji="1" lang="zh-CN" altLang="en-US" dirty="0" smtClean="0"/>
              <a:t>	</a:t>
            </a:r>
            <a:r>
              <a:rPr kumimoji="1" lang="en-US" altLang="zh-CN" dirty="0" smtClean="0"/>
              <a:t>3</a:t>
            </a:r>
            <a:r>
              <a:rPr kumimoji="1" lang="zh-CN" altLang="en-US" dirty="0" smtClean="0"/>
              <a:t> 高并发应用、大数据分析需求，带来的</a:t>
            </a:r>
            <a:r>
              <a:rPr lang="zh-CN" altLang="en-US" sz="1200" dirty="0" smtClean="0">
                <a:latin typeface="+mj-lt"/>
                <a:ea typeface="+mj-ea"/>
                <a:cs typeface="+mj-cs"/>
                <a:sym typeface="Calibri"/>
              </a:rPr>
              <a:t>技术形态的变革，使得服务器的计算构架发生了重大的变化，单个计算机，甚至小型中型大型机的瓶颈也变得凸显，人们不再追求</a:t>
            </a:r>
            <a:r>
              <a:rPr lang="en-US" altLang="zh-CN" sz="1200" dirty="0" smtClean="0">
                <a:latin typeface="+mj-lt"/>
                <a:ea typeface="+mj-ea"/>
                <a:cs typeface="+mj-cs"/>
                <a:sym typeface="Calibri"/>
              </a:rPr>
              <a:t>CPU</a:t>
            </a:r>
            <a:r>
              <a:rPr lang="zh-CN" altLang="en-US" sz="1200" dirty="0" smtClean="0">
                <a:latin typeface="+mj-lt"/>
                <a:ea typeface="+mj-ea"/>
                <a:cs typeface="+mj-cs"/>
                <a:sym typeface="Calibri"/>
              </a:rPr>
              <a:t>的频率，而逐步致力于提升程序运行的并行性</a:t>
            </a:r>
          </a:p>
          <a:p>
            <a:r>
              <a:rPr kumimoji="1" lang="zh-CN" altLang="en-US" sz="1200" dirty="0" smtClean="0">
                <a:latin typeface="+mj-lt"/>
                <a:ea typeface="+mj-ea"/>
                <a:cs typeface="+mj-cs"/>
                <a:sym typeface="Calibri"/>
              </a:rPr>
              <a:t>	</a:t>
            </a:r>
            <a:r>
              <a:rPr lang="zh-CN" altLang="en-US" sz="1200" dirty="0" smtClean="0">
                <a:latin typeface="+mj-lt"/>
                <a:ea typeface="+mj-ea"/>
                <a:cs typeface="+mj-cs"/>
                <a:sym typeface="Calibri"/>
              </a:rPr>
              <a:t>云平台的出现也使得计算能力变得触手可得；甚至可以用来贩卖。因此，分布式，并行化的程序是未来的方向；而</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等技术正是迎合了时代变革产物。</a:t>
            </a:r>
            <a:r>
              <a:rPr lang="zh-CN" altLang="en-US" baseline="0" dirty="0" smtClean="0"/>
              <a:t>	</a:t>
            </a:r>
          </a:p>
          <a:p>
            <a:r>
              <a:rPr lang="zh-CN" altLang="en-US" baseline="0" dirty="0" smtClean="0"/>
              <a:t>	</a:t>
            </a:r>
            <a:r>
              <a:rPr lang="en-US" altLang="zh-CN" baseline="0" dirty="0" smtClean="0"/>
              <a:t>4</a:t>
            </a:r>
            <a:r>
              <a:rPr lang="zh-CN" altLang="en-US" baseline="0" dirty="0" smtClean="0"/>
              <a:t> </a:t>
            </a:r>
            <a:r>
              <a:rPr lang="en-US" altLang="zh-CN" baseline="0" dirty="0" err="1" smtClean="0"/>
              <a:t>Docker</a:t>
            </a:r>
            <a:r>
              <a:rPr lang="zh-CN" altLang="en-US" baseline="0" dirty="0" smtClean="0"/>
              <a:t> 已经成为容器技术的实施标准</a:t>
            </a:r>
            <a:endParaRPr lang="zh-CN" altLang="en-US" dirty="0" smtClean="0"/>
          </a:p>
          <a:p>
            <a:endParaRPr dirty="0"/>
          </a:p>
        </p:txBody>
      </p:sp>
    </p:spTree>
    <p:extLst>
      <p:ext uri="{BB962C8B-B14F-4D97-AF65-F5344CB8AC3E}">
        <p14:creationId xmlns:p14="http://schemas.microsoft.com/office/powerpoint/2010/main" val="2007892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rPr kumimoji="1" lang="en-US" altLang="zh-CN" dirty="0" err="1" smtClean="0"/>
              <a:t>Docker</a:t>
            </a:r>
            <a:r>
              <a:rPr kumimoji="1" lang="zh-CN" altLang="en-US" dirty="0" smtClean="0"/>
              <a:t> 为什么火？</a:t>
            </a:r>
          </a:p>
          <a:p>
            <a:r>
              <a:rPr kumimoji="1" lang="zh-CN" altLang="en-US" dirty="0" smtClean="0"/>
              <a:t>	</a:t>
            </a:r>
            <a:r>
              <a:rPr kumimoji="1" lang="en-US" altLang="zh-CN" dirty="0" smtClean="0"/>
              <a:t>1</a:t>
            </a:r>
            <a:r>
              <a:rPr kumimoji="1" lang="zh-CN" altLang="en-US" dirty="0" smtClean="0"/>
              <a:t> 更易于上手的封装</a:t>
            </a:r>
          </a:p>
          <a:p>
            <a:r>
              <a:rPr kumimoji="1" lang="zh-CN" altLang="en-US" dirty="0" smtClean="0"/>
              <a:t>	</a:t>
            </a:r>
            <a:r>
              <a:rPr kumimoji="1" lang="en-US" altLang="zh-CN" dirty="0" smtClean="0"/>
              <a:t>2</a:t>
            </a:r>
            <a:r>
              <a:rPr kumimoji="1" lang="zh-CN" altLang="en-US" dirty="0" smtClean="0"/>
              <a:t> 镜像管理方法 </a:t>
            </a:r>
            <a:r>
              <a:rPr kumimoji="1" lang="en-US" altLang="zh-CN" dirty="0" smtClean="0"/>
              <a:t>——</a:t>
            </a:r>
            <a:r>
              <a:rPr kumimoji="1" lang="zh-CN" altLang="en-US" dirty="0" smtClean="0"/>
              <a:t> </a:t>
            </a:r>
            <a:r>
              <a:rPr kumimoji="1" lang="en-US" altLang="zh-CN" dirty="0" err="1" smtClean="0"/>
              <a:t>docker</a:t>
            </a:r>
            <a:r>
              <a:rPr kumimoji="1" lang="zh-CN" altLang="en-US" dirty="0" smtClean="0"/>
              <a:t> </a:t>
            </a:r>
            <a:r>
              <a:rPr kumimoji="1" lang="en-US" altLang="zh-CN" dirty="0" smtClean="0"/>
              <a:t>hub</a:t>
            </a:r>
            <a:r>
              <a:rPr kumimoji="1" lang="zh-CN" altLang="en-US" dirty="0" smtClean="0"/>
              <a:t> 和 </a:t>
            </a:r>
            <a:r>
              <a:rPr kumimoji="1" lang="en-US" altLang="zh-CN" dirty="0" smtClean="0"/>
              <a:t>registry</a:t>
            </a:r>
            <a:endParaRPr kumimoji="1" lang="zh-CN" altLang="en-US" dirty="0" smtClean="0"/>
          </a:p>
          <a:p>
            <a:r>
              <a:rPr kumimoji="1" lang="zh-CN" altLang="en-US" dirty="0" smtClean="0"/>
              <a:t>	</a:t>
            </a:r>
            <a:r>
              <a:rPr kumimoji="1" lang="en-US" altLang="zh-CN" dirty="0" smtClean="0"/>
              <a:t>3</a:t>
            </a:r>
            <a:r>
              <a:rPr kumimoji="1" lang="zh-CN" altLang="en-US" dirty="0" smtClean="0"/>
              <a:t> 高并发应用、大数据分析需求，带来的</a:t>
            </a:r>
            <a:r>
              <a:rPr lang="zh-CN" altLang="en-US" sz="1200" dirty="0" smtClean="0">
                <a:latin typeface="+mj-lt"/>
                <a:ea typeface="+mj-ea"/>
                <a:cs typeface="+mj-cs"/>
                <a:sym typeface="Calibri"/>
              </a:rPr>
              <a:t>技术形态的变革，使得服务器的计算构架发生了重大的变化，单个计算机，甚至小型中型大型机的瓶颈也变得凸显，人们不再追求</a:t>
            </a:r>
            <a:r>
              <a:rPr lang="en-US" altLang="zh-CN" sz="1200" dirty="0" smtClean="0">
                <a:latin typeface="+mj-lt"/>
                <a:ea typeface="+mj-ea"/>
                <a:cs typeface="+mj-cs"/>
                <a:sym typeface="Calibri"/>
              </a:rPr>
              <a:t>CPU</a:t>
            </a:r>
            <a:r>
              <a:rPr lang="zh-CN" altLang="en-US" sz="1200" dirty="0" smtClean="0">
                <a:latin typeface="+mj-lt"/>
                <a:ea typeface="+mj-ea"/>
                <a:cs typeface="+mj-cs"/>
                <a:sym typeface="Calibri"/>
              </a:rPr>
              <a:t>的频率，而逐步致力于提升程序运行的并行性</a:t>
            </a:r>
          </a:p>
          <a:p>
            <a:r>
              <a:rPr kumimoji="1" lang="zh-CN" altLang="en-US" sz="1200" dirty="0" smtClean="0">
                <a:latin typeface="+mj-lt"/>
                <a:ea typeface="+mj-ea"/>
                <a:cs typeface="+mj-cs"/>
                <a:sym typeface="Calibri"/>
              </a:rPr>
              <a:t>	</a:t>
            </a:r>
            <a:r>
              <a:rPr lang="zh-CN" altLang="en-US" sz="1200" dirty="0" smtClean="0">
                <a:latin typeface="+mj-lt"/>
                <a:ea typeface="+mj-ea"/>
                <a:cs typeface="+mj-cs"/>
                <a:sym typeface="Calibri"/>
              </a:rPr>
              <a:t>云平台的出现也使得计算能力变得触手可得；甚至可以用来贩卖。因此，分布式，并行化的程序是未来的方向；而</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等技术正是迎合了时代变革产物。</a:t>
            </a:r>
            <a:r>
              <a:rPr lang="zh-CN" altLang="en-US" baseline="0" dirty="0" smtClean="0"/>
              <a:t>	</a:t>
            </a:r>
          </a:p>
          <a:p>
            <a:r>
              <a:rPr lang="zh-CN" altLang="en-US" baseline="0" dirty="0" smtClean="0"/>
              <a:t>	</a:t>
            </a:r>
            <a:r>
              <a:rPr lang="en-US" altLang="zh-CN" baseline="0" dirty="0" smtClean="0"/>
              <a:t>4.</a:t>
            </a:r>
            <a:r>
              <a:rPr lang="zh-CN" altLang="en-US" baseline="0" dirty="0" smtClean="0"/>
              <a:t> </a:t>
            </a:r>
            <a:r>
              <a:rPr lang="en-US" altLang="zh-CN" baseline="0" dirty="0" err="1" smtClean="0"/>
              <a:t>Docker</a:t>
            </a:r>
            <a:r>
              <a:rPr lang="zh-CN" altLang="en-US" baseline="0" dirty="0" smtClean="0"/>
              <a:t> 已经成为容器技术的实施标准</a:t>
            </a:r>
          </a:p>
          <a:p>
            <a:r>
              <a:rPr lang="zh-CN" altLang="en-US" baseline="0" dirty="0" smtClean="0"/>
              <a:t>	    快速的演进，</a:t>
            </a:r>
            <a:r>
              <a:rPr lang="zh-CN" altLang="en-US" sz="1200" b="1" dirty="0" smtClean="0">
                <a:latin typeface="+mj-lt"/>
                <a:ea typeface="+mj-ea"/>
                <a:cs typeface="+mj-cs"/>
                <a:sym typeface="Calibri"/>
              </a:rPr>
              <a:t>更多人使用、了解容器技术；更多公司关注、重视、应用容器技术</a:t>
            </a:r>
          </a:p>
          <a:p>
            <a:r>
              <a:rPr lang="zh-CN" altLang="en-US" sz="1200" b="1" dirty="0" smtClean="0">
                <a:latin typeface="+mj-lt"/>
                <a:ea typeface="+mj-ea"/>
                <a:cs typeface="+mj-cs"/>
                <a:sym typeface="Calibri"/>
              </a:rPr>
              <a:t>	    可惜，对于内核社区，没有见到更多人参与容器技术开发。一方面 </a:t>
            </a:r>
            <a:r>
              <a:rPr lang="en-US" altLang="zh-CN" sz="1200" b="1" dirty="0" err="1" smtClean="0">
                <a:latin typeface="+mj-lt"/>
                <a:ea typeface="+mj-ea"/>
                <a:cs typeface="+mj-cs"/>
                <a:sym typeface="Calibri"/>
              </a:rPr>
              <a:t>Cgroup</a:t>
            </a:r>
            <a:r>
              <a:rPr lang="zh-CN" altLang="en-US" sz="1200" b="1" dirty="0" smtClean="0">
                <a:latin typeface="+mj-lt"/>
                <a:ea typeface="+mj-ea"/>
                <a:cs typeface="+mj-cs"/>
                <a:sym typeface="Calibri"/>
              </a:rPr>
              <a:t> 和 </a:t>
            </a:r>
            <a:r>
              <a:rPr lang="en-US" altLang="zh-CN" sz="1200" b="1" dirty="0" smtClean="0">
                <a:latin typeface="+mj-lt"/>
                <a:ea typeface="+mj-ea"/>
                <a:cs typeface="+mj-cs"/>
                <a:sym typeface="Calibri"/>
              </a:rPr>
              <a:t>Namespace</a:t>
            </a:r>
            <a:r>
              <a:rPr lang="zh-CN" altLang="en-US" sz="1200" b="1" dirty="0" smtClean="0">
                <a:latin typeface="+mj-lt"/>
                <a:ea typeface="+mj-ea"/>
                <a:cs typeface="+mj-cs"/>
                <a:sym typeface="Calibri"/>
              </a:rPr>
              <a:t> 已经基本成型，另一方面内核特性进入主线耗时很长，而且内核社区的新技术都靠个人推动，社区不会主动去做</a:t>
            </a:r>
            <a:endParaRPr dirty="0"/>
          </a:p>
        </p:txBody>
      </p:sp>
    </p:spTree>
    <p:extLst>
      <p:ext uri="{BB962C8B-B14F-4D97-AF65-F5344CB8AC3E}">
        <p14:creationId xmlns:p14="http://schemas.microsoft.com/office/powerpoint/2010/main" val="1686467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prstGeom prst="rect">
            <a:avLst/>
          </a:prstGeom>
        </p:spPr>
        <p:txBody>
          <a:bodyPr/>
          <a:lstStyle/>
          <a:p>
            <a:endParaRPr/>
          </a:p>
        </p:txBody>
      </p:sp>
      <p:sp>
        <p:nvSpPr>
          <p:cNvPr id="79" name="Shape 79"/>
          <p:cNvSpPr>
            <a:spLocks noGrp="1"/>
          </p:cNvSpPr>
          <p:nvPr>
            <p:ph type="body" sz="quarter" idx="1"/>
          </p:nvPr>
        </p:nvSpPr>
        <p:spPr>
          <a:prstGeom prst="rect">
            <a:avLst/>
          </a:prstGeom>
        </p:spPr>
        <p:txBody>
          <a:bodyPr/>
          <a:lstStyle/>
          <a:p>
            <a:pPr>
              <a:defRPr>
                <a:latin typeface="宋体"/>
                <a:ea typeface="宋体"/>
                <a:cs typeface="宋体"/>
                <a:sym typeface="宋体"/>
              </a:defRPr>
            </a:pPr>
            <a:endParaRPr lang="zh-CN" altLang="en-US" dirty="0" smtClean="0"/>
          </a:p>
        </p:txBody>
      </p:sp>
    </p:spTree>
    <p:extLst>
      <p:ext uri="{BB962C8B-B14F-4D97-AF65-F5344CB8AC3E}">
        <p14:creationId xmlns:p14="http://schemas.microsoft.com/office/powerpoint/2010/main" val="97524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endParaRPr/>
          </a:p>
        </p:txBody>
      </p:sp>
      <p:sp>
        <p:nvSpPr>
          <p:cNvPr id="84" name="Shape 84"/>
          <p:cNvSpPr>
            <a:spLocks noGrp="1"/>
          </p:cNvSpPr>
          <p:nvPr>
            <p:ph type="body" sz="quarter" idx="1"/>
          </p:nvPr>
        </p:nvSpPr>
        <p:spPr>
          <a:prstGeom prst="rect">
            <a:avLst/>
          </a:prstGeom>
        </p:spPr>
        <p:txBody>
          <a:bodyPr/>
          <a:lstStyle/>
          <a:p>
            <a:pPr>
              <a:defRPr>
                <a:latin typeface="宋体"/>
                <a:ea typeface="宋体"/>
                <a:cs typeface="宋体"/>
                <a:sym typeface="宋体"/>
              </a:defRPr>
            </a:pPr>
            <a:endParaRPr dirty="0"/>
          </a:p>
        </p:txBody>
      </p:sp>
    </p:spTree>
    <p:extLst>
      <p:ext uri="{BB962C8B-B14F-4D97-AF65-F5344CB8AC3E}">
        <p14:creationId xmlns:p14="http://schemas.microsoft.com/office/powerpoint/2010/main" val="567929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66700" indent="-266700" defTabSz="712787">
              <a:spcBef>
                <a:spcPts val="500"/>
              </a:spcBef>
              <a:buChar char="•"/>
              <a:defRPr sz="2400">
                <a:latin typeface="MyriadRegular"/>
                <a:ea typeface="MyriadRegular"/>
                <a:cs typeface="MyriadRegular"/>
                <a:sym typeface="MyriadRegular"/>
              </a:defRPr>
            </a:pPr>
            <a:r>
              <a:rPr lang="zh-CN" altLang="en-US" dirty="0" smtClean="0"/>
              <a:t>未来主流开源技术，非常</a:t>
            </a:r>
            <a:r>
              <a:rPr lang="en-US" altLang="zh-CN" dirty="0" smtClean="0"/>
              <a:t>promising</a:t>
            </a:r>
            <a:r>
              <a:rPr lang="zh-CN" altLang="en-US" dirty="0" smtClean="0"/>
              <a:t>，关系就像</a:t>
            </a:r>
            <a:r>
              <a:rPr lang="en-US" altLang="zh-CN" dirty="0" smtClean="0"/>
              <a:t>IOS</a:t>
            </a:r>
            <a:r>
              <a:rPr lang="zh-CN" altLang="en-US" dirty="0" smtClean="0"/>
              <a:t>与</a:t>
            </a:r>
            <a:r>
              <a:rPr lang="en-US" altLang="zh-CN" dirty="0" smtClean="0"/>
              <a:t>Android</a:t>
            </a:r>
            <a:r>
              <a:rPr lang="zh-CN" altLang="en-US" dirty="0" smtClean="0"/>
              <a:t>， 都以前途</a:t>
            </a:r>
          </a:p>
          <a:p>
            <a:pPr marL="266700" indent="-266700" defTabSz="712787">
              <a:spcBef>
                <a:spcPts val="500"/>
              </a:spcBef>
              <a:buChar char="•"/>
              <a:defRPr sz="2400">
                <a:latin typeface="MyriadRegular"/>
                <a:ea typeface="MyriadRegular"/>
                <a:cs typeface="MyriadRegular"/>
                <a:sym typeface="MyriadRegular"/>
              </a:defRPr>
            </a:pPr>
            <a:r>
              <a:rPr lang="en-US" altLang="zh-CN" dirty="0" smtClean="0"/>
              <a:t>K8S </a:t>
            </a:r>
            <a:r>
              <a:rPr lang="zh-CN" altLang="en-US" dirty="0" smtClean="0"/>
              <a:t>是谷歌开源，但是自己没有使用。社区活跃，发展速度快</a:t>
            </a:r>
          </a:p>
          <a:p>
            <a:pPr marL="266700" indent="-266700" defTabSz="712787">
              <a:spcBef>
                <a:spcPts val="500"/>
              </a:spcBef>
              <a:buChar char="•"/>
              <a:defRPr sz="2400">
                <a:latin typeface="MyriadRegular"/>
                <a:ea typeface="MyriadRegular"/>
                <a:cs typeface="MyriadRegular"/>
                <a:sym typeface="MyriadRegular"/>
              </a:defRPr>
            </a:pPr>
            <a:r>
              <a:rPr lang="en-US" altLang="zh-CN" dirty="0" err="1" smtClean="0"/>
              <a:t>Mesos</a:t>
            </a:r>
            <a:r>
              <a:rPr lang="en-US" altLang="zh-CN" dirty="0" smtClean="0"/>
              <a:t> </a:t>
            </a:r>
            <a:r>
              <a:rPr lang="zh-CN" altLang="en-US" dirty="0" smtClean="0"/>
              <a:t>目前已有国内外大企业实际案例，例如苹果</a:t>
            </a:r>
            <a:r>
              <a:rPr lang="en-US" altLang="zh-CN" dirty="0" smtClean="0"/>
              <a:t>75000</a:t>
            </a:r>
            <a:r>
              <a:rPr lang="zh-CN" altLang="en-US" dirty="0" smtClean="0"/>
              <a:t>台集群，</a:t>
            </a:r>
            <a:r>
              <a:rPr lang="en-US" altLang="zh-CN" dirty="0" smtClean="0"/>
              <a:t>twitter 4000</a:t>
            </a:r>
            <a:r>
              <a:rPr lang="zh-CN" altLang="en-US" dirty="0" smtClean="0"/>
              <a:t>台，国内</a:t>
            </a:r>
            <a:r>
              <a:rPr lang="en-US" altLang="zh-CN" dirty="0" smtClean="0"/>
              <a:t>BAT</a:t>
            </a:r>
            <a:r>
              <a:rPr lang="zh-CN" altLang="en-US" dirty="0" smtClean="0"/>
              <a:t>都在使用，浙江移动</a:t>
            </a:r>
            <a:r>
              <a:rPr lang="en-US" altLang="zh-CN" dirty="0" err="1" smtClean="0"/>
              <a:t>Mesos</a:t>
            </a:r>
            <a:r>
              <a:rPr lang="zh-CN" altLang="en-US" dirty="0" smtClean="0"/>
              <a:t>集群承载了关键生产系统</a:t>
            </a:r>
            <a:r>
              <a:rPr lang="en-US" altLang="zh-CN" dirty="0" smtClean="0"/>
              <a:t>-</a:t>
            </a:r>
            <a:r>
              <a:rPr lang="zh-CN" altLang="en-US" dirty="0" smtClean="0"/>
              <a:t>手机营业厅和</a:t>
            </a:r>
            <a:r>
              <a:rPr lang="en-US" altLang="zh-CN" dirty="0" smtClean="0"/>
              <a:t>CRM</a:t>
            </a:r>
          </a:p>
          <a:p>
            <a:pPr marL="266700" indent="-266700" defTabSz="712787">
              <a:spcBef>
                <a:spcPts val="500"/>
              </a:spcBef>
              <a:buChar char="•"/>
              <a:defRPr sz="2400">
                <a:latin typeface="MyriadRegular"/>
                <a:ea typeface="MyriadRegular"/>
                <a:cs typeface="MyriadRegular"/>
                <a:sym typeface="MyriadRegular"/>
              </a:defRPr>
            </a:pPr>
            <a:r>
              <a:rPr lang="zh-CN" altLang="en-US" dirty="0" smtClean="0"/>
              <a:t>目前</a:t>
            </a:r>
            <a:r>
              <a:rPr lang="en-US" altLang="zh-CN" dirty="0" smtClean="0"/>
              <a:t>K8S</a:t>
            </a:r>
            <a:r>
              <a:rPr lang="zh-CN" altLang="en-US" dirty="0" smtClean="0"/>
              <a:t>适合有技术水平互联网公司来尝试，</a:t>
            </a:r>
            <a:r>
              <a:rPr lang="en-US" altLang="zh-CN" dirty="0" err="1" smtClean="0"/>
              <a:t>Mesos</a:t>
            </a:r>
            <a:r>
              <a:rPr lang="zh-CN" altLang="en-US" dirty="0" smtClean="0"/>
              <a:t>更适合大中型企业生产系统部署，并且有商业化支持。</a:t>
            </a:r>
          </a:p>
          <a:p>
            <a:endParaRPr kumimoji="1" lang="zh-CN" altLang="en-US" dirty="0"/>
          </a:p>
        </p:txBody>
      </p:sp>
    </p:spTree>
    <p:extLst>
      <p:ext uri="{BB962C8B-B14F-4D97-AF65-F5344CB8AC3E}">
        <p14:creationId xmlns:p14="http://schemas.microsoft.com/office/powerpoint/2010/main" val="1008903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Docker</a:t>
            </a:r>
            <a:r>
              <a:rPr kumimoji="1" lang="zh-CN" altLang="en-US" dirty="0" smtClean="0"/>
              <a:t> </a:t>
            </a:r>
            <a:r>
              <a:rPr kumimoji="1" lang="en-US" altLang="zh-CN" dirty="0" smtClean="0"/>
              <a:t>UI</a:t>
            </a:r>
            <a:r>
              <a:rPr kumimoji="1" lang="zh-CN" altLang="en-US" dirty="0" smtClean="0"/>
              <a:t> 和命令：没有变化</a:t>
            </a:r>
          </a:p>
          <a:p>
            <a:endParaRPr kumimoji="1" lang="zh-CN" altLang="en-US" dirty="0" smtClean="0"/>
          </a:p>
          <a:p>
            <a:r>
              <a:rPr kumimoji="1" lang="en-US" altLang="zh-CN" dirty="0" err="1" smtClean="0"/>
              <a:t>Docker</a:t>
            </a:r>
            <a:r>
              <a:rPr kumimoji="1" lang="zh-CN" altLang="en-US" dirty="0" smtClean="0"/>
              <a:t> </a:t>
            </a:r>
            <a:r>
              <a:rPr kumimoji="1" lang="en-US" altLang="zh-CN" dirty="0" smtClean="0"/>
              <a:t>Engine</a:t>
            </a:r>
            <a:r>
              <a:rPr kumimoji="1" lang="zh-CN" altLang="en-US" dirty="0" smtClean="0"/>
              <a:t>：</a:t>
            </a:r>
            <a:r>
              <a:rPr kumimoji="1" lang="en-US" altLang="zh-CN" dirty="0" smtClean="0"/>
              <a:t>client</a:t>
            </a:r>
            <a:r>
              <a:rPr kumimoji="1" lang="zh-CN" altLang="en-US" dirty="0" smtClean="0"/>
              <a:t> 与 </a:t>
            </a:r>
            <a:r>
              <a:rPr kumimoji="1" lang="en-US" altLang="zh-CN" dirty="0" err="1" smtClean="0"/>
              <a:t>Docker</a:t>
            </a:r>
            <a:r>
              <a:rPr kumimoji="1" lang="zh-CN" altLang="en-US" dirty="0" smtClean="0"/>
              <a:t> </a:t>
            </a:r>
            <a:r>
              <a:rPr kumimoji="1" lang="en-US" altLang="zh-CN" dirty="0" smtClean="0"/>
              <a:t>Engine</a:t>
            </a:r>
            <a:r>
              <a:rPr kumimoji="1" lang="zh-CN" altLang="en-US" dirty="0" smtClean="0"/>
              <a:t> 交互</a:t>
            </a:r>
          </a:p>
          <a:p>
            <a:endParaRPr kumimoji="1" lang="zh-CN" altLang="en-US" dirty="0" smtClean="0"/>
          </a:p>
          <a:p>
            <a:r>
              <a:rPr kumimoji="1" lang="en-US" altLang="zh-CN" dirty="0" err="1" smtClean="0"/>
              <a:t>Containerd</a:t>
            </a:r>
            <a:r>
              <a:rPr kumimoji="1" lang="zh-CN" altLang="en-US" dirty="0" smtClean="0"/>
              <a:t>：</a:t>
            </a:r>
            <a:r>
              <a:rPr kumimoji="1" lang="en-US" altLang="zh-CN" dirty="0" err="1" smtClean="0"/>
              <a:t>Docker</a:t>
            </a:r>
            <a:r>
              <a:rPr kumimoji="1" lang="zh-CN" altLang="en-US" dirty="0" smtClean="0"/>
              <a:t> </a:t>
            </a:r>
            <a:r>
              <a:rPr kumimoji="1" lang="en-US" altLang="zh-CN" dirty="0" smtClean="0"/>
              <a:t>Engine</a:t>
            </a:r>
            <a:r>
              <a:rPr kumimoji="1" lang="zh-CN" altLang="en-US" dirty="0" smtClean="0"/>
              <a:t> 与 </a:t>
            </a:r>
            <a:r>
              <a:rPr kumimoji="1" lang="en-US" altLang="zh-CN" dirty="0" err="1" smtClean="0"/>
              <a:t>containerd</a:t>
            </a:r>
            <a:r>
              <a:rPr kumimoji="1" lang="zh-CN" altLang="en-US" dirty="0" smtClean="0"/>
              <a:t> 交互</a:t>
            </a:r>
          </a:p>
          <a:p>
            <a:endParaRPr kumimoji="1" lang="zh-CN" altLang="en-US" dirty="0" smtClean="0"/>
          </a:p>
          <a:p>
            <a:r>
              <a:rPr kumimoji="1" lang="en-US" altLang="zh-CN" dirty="0" err="1" smtClean="0"/>
              <a:t>runC</a:t>
            </a:r>
            <a:r>
              <a:rPr kumimoji="1" lang="zh-CN" altLang="en-US" dirty="0" smtClean="0"/>
              <a:t>：</a:t>
            </a:r>
            <a:r>
              <a:rPr kumimoji="1" lang="en-US" altLang="zh-CN" dirty="0" err="1" smtClean="0"/>
              <a:t>containerd</a:t>
            </a:r>
            <a:r>
              <a:rPr kumimoji="1" lang="zh-CN" altLang="en-US" dirty="0" smtClean="0"/>
              <a:t> 与 </a:t>
            </a:r>
            <a:r>
              <a:rPr kumimoji="1" lang="en-US" altLang="zh-CN" dirty="0" err="1" smtClean="0"/>
              <a:t>runC</a:t>
            </a:r>
            <a:r>
              <a:rPr kumimoji="1" lang="zh-CN" altLang="en-US" dirty="0" smtClean="0"/>
              <a:t> 或其他 </a:t>
            </a:r>
            <a:r>
              <a:rPr kumimoji="1" lang="en-US" altLang="zh-CN" dirty="0" smtClean="0"/>
              <a:t>OCI</a:t>
            </a:r>
            <a:r>
              <a:rPr kumimoji="1" lang="zh-CN" altLang="en-US" dirty="0" smtClean="0"/>
              <a:t> 标准的容器交互</a:t>
            </a:r>
          </a:p>
        </p:txBody>
      </p:sp>
    </p:spTree>
    <p:extLst>
      <p:ext uri="{BB962C8B-B14F-4D97-AF65-F5344CB8AC3E}">
        <p14:creationId xmlns:p14="http://schemas.microsoft.com/office/powerpoint/2010/main" val="1584392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最初只是一个</a:t>
            </a:r>
            <a:r>
              <a:rPr lang="en-US" altLang="zh-CN" sz="1200" dirty="0" smtClean="0">
                <a:latin typeface="+mj-lt"/>
                <a:ea typeface="+mj-ea"/>
                <a:cs typeface="+mj-cs"/>
                <a:sym typeface="Calibri"/>
              </a:rPr>
              <a:t>LXC</a:t>
            </a:r>
            <a:r>
              <a:rPr lang="zh-CN" altLang="en-US" sz="1200" dirty="0" smtClean="0">
                <a:latin typeface="+mj-lt"/>
                <a:ea typeface="+mj-ea"/>
                <a:cs typeface="+mj-cs"/>
                <a:sym typeface="Calibri"/>
              </a:rPr>
              <a:t>的包装，后来开发了</a:t>
            </a:r>
            <a:r>
              <a:rPr lang="en-US" altLang="zh-CN" sz="1200" dirty="0" err="1" smtClean="0">
                <a:latin typeface="+mj-lt"/>
                <a:ea typeface="+mj-ea"/>
                <a:cs typeface="+mj-cs"/>
                <a:sym typeface="Calibri"/>
              </a:rPr>
              <a:t>libcontainer</a:t>
            </a:r>
            <a:r>
              <a:rPr lang="zh-CN" altLang="en-US" sz="1200" dirty="0" smtClean="0">
                <a:latin typeface="+mj-lt"/>
                <a:ea typeface="+mj-ea"/>
                <a:cs typeface="+mj-cs"/>
                <a:sym typeface="Calibri"/>
              </a:rPr>
              <a:t>实现了自己的运行时，面对诸如</a:t>
            </a:r>
            <a:r>
              <a:rPr lang="en-US" altLang="zh-CN" sz="1200" dirty="0" err="1" smtClean="0">
                <a:latin typeface="+mj-lt"/>
                <a:ea typeface="+mj-ea"/>
                <a:cs typeface="+mj-cs"/>
                <a:sym typeface="Calibri"/>
              </a:rPr>
              <a:t>rkt</a:t>
            </a:r>
            <a:r>
              <a:rPr lang="zh-CN" altLang="en-US" sz="1200" dirty="0" smtClean="0">
                <a:latin typeface="+mj-lt"/>
                <a:ea typeface="+mj-ea"/>
                <a:cs typeface="+mj-cs"/>
                <a:sym typeface="Calibri"/>
              </a:rPr>
              <a:t>等的竞争，</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也不得已兼容更多运行时实现。</a:t>
            </a:r>
          </a:p>
          <a:p>
            <a:endParaRPr kumimoji="1" lang="zh-CN" altLang="en-US" sz="1200" dirty="0" smtClean="0">
              <a:latin typeface="+mj-lt"/>
              <a:ea typeface="+mj-ea"/>
              <a:cs typeface="+mj-cs"/>
              <a:sym typeface="Calibri"/>
            </a:endParaRPr>
          </a:p>
          <a:p>
            <a:r>
              <a:rPr lang="en-US" altLang="zh-CN" sz="1200" dirty="0" err="1" smtClean="0">
                <a:latin typeface="+mj-lt"/>
                <a:ea typeface="+mj-ea"/>
                <a:cs typeface="+mj-cs"/>
                <a:sym typeface="Calibri"/>
              </a:rPr>
              <a:t>runC</a:t>
            </a:r>
            <a:r>
              <a:rPr lang="zh-CN" altLang="en-US" sz="1200" dirty="0" smtClean="0">
                <a:latin typeface="+mj-lt"/>
                <a:ea typeface="+mj-ea"/>
                <a:cs typeface="+mj-cs"/>
                <a:sym typeface="Calibri"/>
              </a:rPr>
              <a:t>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在去年</a:t>
            </a:r>
            <a:r>
              <a:rPr lang="en-US" altLang="zh-CN" sz="1200" dirty="0" smtClean="0">
                <a:latin typeface="+mj-lt"/>
                <a:ea typeface="+mj-ea"/>
                <a:cs typeface="+mj-cs"/>
                <a:sym typeface="Calibri"/>
              </a:rPr>
              <a:t>6</a:t>
            </a:r>
            <a:r>
              <a:rPr lang="zh-CN" altLang="en-US" sz="1200" dirty="0" smtClean="0">
                <a:latin typeface="+mj-lt"/>
                <a:ea typeface="+mj-ea"/>
                <a:cs typeface="+mj-cs"/>
                <a:sym typeface="Calibri"/>
              </a:rPr>
              <a:t>月贡献给社区的，</a:t>
            </a:r>
            <a:r>
              <a:rPr lang="en-US" altLang="zh-CN" sz="1200" dirty="0" err="1" smtClean="0">
                <a:latin typeface="+mj-lt"/>
                <a:ea typeface="+mj-ea"/>
                <a:cs typeface="+mj-cs"/>
                <a:sym typeface="Calibri"/>
              </a:rPr>
              <a:t>containerd</a:t>
            </a:r>
            <a:r>
              <a:rPr lang="zh-CN" altLang="en-US" sz="1200" dirty="0" smtClean="0">
                <a:latin typeface="+mj-lt"/>
                <a:ea typeface="+mj-ea"/>
                <a:cs typeface="+mj-cs"/>
                <a:sym typeface="Calibri"/>
              </a:rPr>
              <a:t>也是在</a:t>
            </a:r>
            <a:r>
              <a:rPr lang="en-US" altLang="zh-CN" sz="1200" dirty="0" smtClean="0">
                <a:latin typeface="+mj-lt"/>
                <a:ea typeface="+mj-ea"/>
                <a:cs typeface="+mj-cs"/>
                <a:sym typeface="Calibri"/>
              </a:rPr>
              <a:t>2015</a:t>
            </a:r>
            <a:r>
              <a:rPr lang="zh-CN" altLang="en-US" sz="1200" dirty="0" smtClean="0">
                <a:latin typeface="+mj-lt"/>
                <a:ea typeface="+mj-ea"/>
                <a:cs typeface="+mj-cs"/>
                <a:sym typeface="Calibri"/>
              </a:rPr>
              <a:t>年</a:t>
            </a:r>
            <a:r>
              <a:rPr lang="en-US" altLang="zh-CN" sz="1200" dirty="0" smtClean="0">
                <a:latin typeface="+mj-lt"/>
                <a:ea typeface="+mj-ea"/>
                <a:cs typeface="+mj-cs"/>
                <a:sym typeface="Calibri"/>
              </a:rPr>
              <a:t>12</a:t>
            </a:r>
            <a:r>
              <a:rPr lang="zh-CN" altLang="en-US" sz="1200" dirty="0" smtClean="0">
                <a:latin typeface="+mj-lt"/>
                <a:ea typeface="+mj-ea"/>
                <a:cs typeface="+mj-cs"/>
                <a:sym typeface="Calibri"/>
              </a:rPr>
              <a:t>月发布的。</a:t>
            </a:r>
            <a:endParaRPr kumimoji="1" lang="zh-CN" altLang="en-US" dirty="0"/>
          </a:p>
        </p:txBody>
      </p:sp>
    </p:spTree>
    <p:extLst>
      <p:ext uri="{BB962C8B-B14F-4D97-AF65-F5344CB8AC3E}">
        <p14:creationId xmlns:p14="http://schemas.microsoft.com/office/powerpoint/2010/main" val="140131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对容器了解多少？</a:t>
            </a:r>
          </a:p>
          <a:p>
            <a:endParaRPr kumimoji="1" lang="zh-CN" altLang="en-US" dirty="0" smtClean="0"/>
          </a:p>
          <a:p>
            <a:r>
              <a:rPr kumimoji="1" lang="zh-CN" altLang="en-US" dirty="0" smtClean="0"/>
              <a:t>有哪些容器出现在 </a:t>
            </a:r>
            <a:r>
              <a:rPr kumimoji="1" lang="en-US" altLang="zh-CN" dirty="0" smtClean="0"/>
              <a:t>IT</a:t>
            </a:r>
            <a:r>
              <a:rPr kumimoji="1" lang="zh-CN" altLang="en-US" dirty="0" smtClean="0"/>
              <a:t> 知识体系中？</a:t>
            </a:r>
          </a:p>
          <a:p>
            <a:endParaRPr kumimoji="1" lang="zh-CN" altLang="en-US" dirty="0" smtClean="0"/>
          </a:p>
          <a:p>
            <a:r>
              <a:rPr kumimoji="1" lang="zh-CN" altLang="en-US" dirty="0" smtClean="0"/>
              <a:t>控件中的容器：一种可以放置其他控件的控件， </a:t>
            </a:r>
            <a:r>
              <a:rPr kumimoji="1" lang="en-US" altLang="zh-CN" dirty="0" smtClean="0"/>
              <a:t>VB</a:t>
            </a:r>
            <a:r>
              <a:rPr kumimoji="1" lang="zh-CN" altLang="en-US" dirty="0" smtClean="0"/>
              <a:t>： </a:t>
            </a:r>
            <a:r>
              <a:rPr kumimoji="1" lang="en-US" altLang="zh-CN" dirty="0" smtClean="0"/>
              <a:t>frame</a:t>
            </a:r>
            <a:r>
              <a:rPr kumimoji="1" lang="zh-CN" altLang="en-US" dirty="0" smtClean="0"/>
              <a:t>，</a:t>
            </a:r>
            <a:r>
              <a:rPr kumimoji="1" lang="en-US" altLang="zh-CN" dirty="0" err="1" smtClean="0"/>
              <a:t>PictureBox</a:t>
            </a:r>
            <a:endParaRPr kumimoji="1" lang="zh-CN" altLang="en-US" dirty="0" smtClean="0"/>
          </a:p>
          <a:p>
            <a:r>
              <a:rPr kumimoji="1" lang="en-US" altLang="zh-CN" dirty="0" smtClean="0"/>
              <a:t>Web</a:t>
            </a:r>
            <a:r>
              <a:rPr kumimoji="1" lang="zh-CN" altLang="en-US" dirty="0" smtClean="0"/>
              <a:t> 容器：应用服务器中：</a:t>
            </a:r>
            <a:r>
              <a:rPr kumimoji="1" lang="en-US" altLang="zh-CN" dirty="0" smtClean="0"/>
              <a:t>Tomcat</a:t>
            </a:r>
            <a:r>
              <a:rPr kumimoji="1" lang="zh-CN" altLang="en-US" dirty="0" smtClean="0"/>
              <a:t>，</a:t>
            </a:r>
            <a:r>
              <a:rPr kumimoji="1" lang="en-US" altLang="zh-CN" dirty="0" err="1" smtClean="0"/>
              <a:t>weblogic</a:t>
            </a:r>
            <a:r>
              <a:rPr kumimoji="1" lang="zh-CN" altLang="en-US" dirty="0" smtClean="0"/>
              <a:t>，</a:t>
            </a:r>
            <a:r>
              <a:rPr kumimoji="1" lang="en-US" altLang="zh-CN" dirty="0" err="1" smtClean="0"/>
              <a:t>websphere</a:t>
            </a:r>
            <a:endParaRPr kumimoji="1" lang="zh-CN" altLang="en-US" dirty="0" smtClean="0"/>
          </a:p>
          <a:p>
            <a:r>
              <a:rPr kumimoji="1" lang="zh-CN" altLang="en-US" dirty="0" smtClean="0"/>
              <a:t>编程容器：存储和组织对象，比如链表</a:t>
            </a:r>
            <a:r>
              <a:rPr kumimoji="1" lang="en-US" altLang="zh-CN" dirty="0" smtClean="0"/>
              <a:t>;</a:t>
            </a:r>
            <a:r>
              <a:rPr kumimoji="1" lang="zh-CN" altLang="en-US" baseline="0" dirty="0" smtClean="0"/>
              <a:t>  </a:t>
            </a:r>
            <a:r>
              <a:rPr kumimoji="1" lang="en-US" altLang="zh-CN" baseline="0" dirty="0" smtClean="0"/>
              <a:t>C++:STL</a:t>
            </a:r>
            <a:r>
              <a:rPr kumimoji="1" lang="zh-CN" altLang="en-US" baseline="0" dirty="0" smtClean="0"/>
              <a:t>容器  </a:t>
            </a:r>
            <a:r>
              <a:rPr kumimoji="1" lang="en-US" altLang="zh-CN" baseline="0" dirty="0" smtClean="0"/>
              <a:t>JAVA</a:t>
            </a:r>
            <a:r>
              <a:rPr kumimoji="1" lang="zh-CN" altLang="en-US" baseline="0" dirty="0" smtClean="0"/>
              <a:t>：</a:t>
            </a:r>
            <a:r>
              <a:rPr kumimoji="1" lang="en-US" altLang="zh-CN" baseline="0" dirty="0" smtClean="0"/>
              <a:t>Array</a:t>
            </a:r>
            <a:r>
              <a:rPr kumimoji="1" lang="zh-CN" altLang="en-US" baseline="0" dirty="0" smtClean="0"/>
              <a:t>，</a:t>
            </a:r>
            <a:r>
              <a:rPr kumimoji="1" lang="en-US" altLang="zh-CN" baseline="0" dirty="0" smtClean="0"/>
              <a:t>HASHMAP</a:t>
            </a:r>
            <a:endParaRPr kumimoji="1" lang="zh-CN" altLang="en-US" dirty="0"/>
          </a:p>
        </p:txBody>
      </p:sp>
    </p:spTree>
    <p:extLst>
      <p:ext uri="{BB962C8B-B14F-4D97-AF65-F5344CB8AC3E}">
        <p14:creationId xmlns:p14="http://schemas.microsoft.com/office/powerpoint/2010/main" val="143329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最初只是一个</a:t>
            </a:r>
            <a:r>
              <a:rPr lang="en-US" altLang="zh-CN" sz="1200" dirty="0" smtClean="0">
                <a:latin typeface="+mj-lt"/>
                <a:ea typeface="+mj-ea"/>
                <a:cs typeface="+mj-cs"/>
                <a:sym typeface="Calibri"/>
              </a:rPr>
              <a:t>LXC</a:t>
            </a:r>
            <a:r>
              <a:rPr lang="zh-CN" altLang="en-US" sz="1200" dirty="0" smtClean="0">
                <a:latin typeface="+mj-lt"/>
                <a:ea typeface="+mj-ea"/>
                <a:cs typeface="+mj-cs"/>
                <a:sym typeface="Calibri"/>
              </a:rPr>
              <a:t>的包装，后来开发了</a:t>
            </a:r>
            <a:r>
              <a:rPr lang="en-US" altLang="zh-CN" sz="1200" dirty="0" err="1" smtClean="0">
                <a:latin typeface="+mj-lt"/>
                <a:ea typeface="+mj-ea"/>
                <a:cs typeface="+mj-cs"/>
                <a:sym typeface="Calibri"/>
              </a:rPr>
              <a:t>libcontainer</a:t>
            </a:r>
            <a:r>
              <a:rPr lang="zh-CN" altLang="en-US" sz="1200" dirty="0" smtClean="0">
                <a:latin typeface="+mj-lt"/>
                <a:ea typeface="+mj-ea"/>
                <a:cs typeface="+mj-cs"/>
                <a:sym typeface="Calibri"/>
              </a:rPr>
              <a:t>实现了自己的运行时，面对诸如</a:t>
            </a:r>
            <a:r>
              <a:rPr lang="en-US" altLang="zh-CN" sz="1200" dirty="0" err="1" smtClean="0">
                <a:latin typeface="+mj-lt"/>
                <a:ea typeface="+mj-ea"/>
                <a:cs typeface="+mj-cs"/>
                <a:sym typeface="Calibri"/>
              </a:rPr>
              <a:t>rkt</a:t>
            </a:r>
            <a:r>
              <a:rPr lang="zh-CN" altLang="en-US" sz="1200" dirty="0" smtClean="0">
                <a:latin typeface="+mj-lt"/>
                <a:ea typeface="+mj-ea"/>
                <a:cs typeface="+mj-cs"/>
                <a:sym typeface="Calibri"/>
              </a:rPr>
              <a:t>等的竞争，</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也不得已兼容更多运行时实现。</a:t>
            </a:r>
          </a:p>
          <a:p>
            <a:endParaRPr kumimoji="1" lang="zh-CN" altLang="en-US" sz="1200" dirty="0" smtClean="0">
              <a:latin typeface="+mj-lt"/>
              <a:ea typeface="+mj-ea"/>
              <a:cs typeface="+mj-cs"/>
              <a:sym typeface="Calibri"/>
            </a:endParaRPr>
          </a:p>
          <a:p>
            <a:r>
              <a:rPr lang="en-US" altLang="zh-CN" sz="1200" dirty="0" err="1" smtClean="0">
                <a:latin typeface="+mj-lt"/>
                <a:ea typeface="+mj-ea"/>
                <a:cs typeface="+mj-cs"/>
                <a:sym typeface="Calibri"/>
              </a:rPr>
              <a:t>runC</a:t>
            </a:r>
            <a:r>
              <a:rPr lang="zh-CN" altLang="en-US" sz="1200" dirty="0" smtClean="0">
                <a:latin typeface="+mj-lt"/>
                <a:ea typeface="+mj-ea"/>
                <a:cs typeface="+mj-cs"/>
                <a:sym typeface="Calibri"/>
              </a:rPr>
              <a:t>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在去年</a:t>
            </a:r>
            <a:r>
              <a:rPr lang="en-US" altLang="zh-CN" sz="1200" dirty="0" smtClean="0">
                <a:latin typeface="+mj-lt"/>
                <a:ea typeface="+mj-ea"/>
                <a:cs typeface="+mj-cs"/>
                <a:sym typeface="Calibri"/>
              </a:rPr>
              <a:t>6</a:t>
            </a:r>
            <a:r>
              <a:rPr lang="zh-CN" altLang="en-US" sz="1200" dirty="0" smtClean="0">
                <a:latin typeface="+mj-lt"/>
                <a:ea typeface="+mj-ea"/>
                <a:cs typeface="+mj-cs"/>
                <a:sym typeface="Calibri"/>
              </a:rPr>
              <a:t>月贡献给社区的，</a:t>
            </a:r>
            <a:r>
              <a:rPr lang="en-US" altLang="zh-CN" sz="1200" dirty="0" err="1" smtClean="0">
                <a:latin typeface="+mj-lt"/>
                <a:ea typeface="+mj-ea"/>
                <a:cs typeface="+mj-cs"/>
                <a:sym typeface="Calibri"/>
              </a:rPr>
              <a:t>containerd</a:t>
            </a:r>
            <a:r>
              <a:rPr lang="zh-CN" altLang="en-US" sz="1200" dirty="0" smtClean="0">
                <a:latin typeface="+mj-lt"/>
                <a:ea typeface="+mj-ea"/>
                <a:cs typeface="+mj-cs"/>
                <a:sym typeface="Calibri"/>
              </a:rPr>
              <a:t>也是在</a:t>
            </a:r>
            <a:r>
              <a:rPr lang="en-US" altLang="zh-CN" sz="1200" dirty="0" smtClean="0">
                <a:latin typeface="+mj-lt"/>
                <a:ea typeface="+mj-ea"/>
                <a:cs typeface="+mj-cs"/>
                <a:sym typeface="Calibri"/>
              </a:rPr>
              <a:t>2015</a:t>
            </a:r>
            <a:r>
              <a:rPr lang="zh-CN" altLang="en-US" sz="1200" dirty="0" smtClean="0">
                <a:latin typeface="+mj-lt"/>
                <a:ea typeface="+mj-ea"/>
                <a:cs typeface="+mj-cs"/>
                <a:sym typeface="Calibri"/>
              </a:rPr>
              <a:t>年</a:t>
            </a:r>
            <a:r>
              <a:rPr lang="en-US" altLang="zh-CN" sz="1200" dirty="0" smtClean="0">
                <a:latin typeface="+mj-lt"/>
                <a:ea typeface="+mj-ea"/>
                <a:cs typeface="+mj-cs"/>
                <a:sym typeface="Calibri"/>
              </a:rPr>
              <a:t>12</a:t>
            </a:r>
            <a:r>
              <a:rPr lang="zh-CN" altLang="en-US" sz="1200" dirty="0" smtClean="0">
                <a:latin typeface="+mj-lt"/>
                <a:ea typeface="+mj-ea"/>
                <a:cs typeface="+mj-cs"/>
                <a:sym typeface="Calibri"/>
              </a:rPr>
              <a:t>月发布的。</a:t>
            </a:r>
            <a:endParaRPr kumimoji="1" lang="zh-CN" altLang="en-US" dirty="0"/>
          </a:p>
        </p:txBody>
      </p:sp>
    </p:spTree>
    <p:extLst>
      <p:ext uri="{BB962C8B-B14F-4D97-AF65-F5344CB8AC3E}">
        <p14:creationId xmlns:p14="http://schemas.microsoft.com/office/powerpoint/2010/main" val="817601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最初只是一个</a:t>
            </a:r>
            <a:r>
              <a:rPr lang="en-US" altLang="zh-CN" sz="1200" dirty="0" smtClean="0">
                <a:latin typeface="+mj-lt"/>
                <a:ea typeface="+mj-ea"/>
                <a:cs typeface="+mj-cs"/>
                <a:sym typeface="Calibri"/>
              </a:rPr>
              <a:t>LXC</a:t>
            </a:r>
            <a:r>
              <a:rPr lang="zh-CN" altLang="en-US" sz="1200" dirty="0" smtClean="0">
                <a:latin typeface="+mj-lt"/>
                <a:ea typeface="+mj-ea"/>
                <a:cs typeface="+mj-cs"/>
                <a:sym typeface="Calibri"/>
              </a:rPr>
              <a:t>的包装，后来开发了</a:t>
            </a:r>
            <a:r>
              <a:rPr lang="en-US" altLang="zh-CN" sz="1200" dirty="0" err="1" smtClean="0">
                <a:latin typeface="+mj-lt"/>
                <a:ea typeface="+mj-ea"/>
                <a:cs typeface="+mj-cs"/>
                <a:sym typeface="Calibri"/>
              </a:rPr>
              <a:t>libcontainer</a:t>
            </a:r>
            <a:r>
              <a:rPr lang="zh-CN" altLang="en-US" sz="1200" dirty="0" smtClean="0">
                <a:latin typeface="+mj-lt"/>
                <a:ea typeface="+mj-ea"/>
                <a:cs typeface="+mj-cs"/>
                <a:sym typeface="Calibri"/>
              </a:rPr>
              <a:t>实现了自己的运行时，面对诸如</a:t>
            </a:r>
            <a:r>
              <a:rPr lang="en-US" altLang="zh-CN" sz="1200" dirty="0" err="1" smtClean="0">
                <a:latin typeface="+mj-lt"/>
                <a:ea typeface="+mj-ea"/>
                <a:cs typeface="+mj-cs"/>
                <a:sym typeface="Calibri"/>
              </a:rPr>
              <a:t>rkt</a:t>
            </a:r>
            <a:r>
              <a:rPr lang="zh-CN" altLang="en-US" sz="1200" dirty="0" smtClean="0">
                <a:latin typeface="+mj-lt"/>
                <a:ea typeface="+mj-ea"/>
                <a:cs typeface="+mj-cs"/>
                <a:sym typeface="Calibri"/>
              </a:rPr>
              <a:t>等的竞争，</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也不得已兼容更多运行时实现。</a:t>
            </a:r>
          </a:p>
          <a:p>
            <a:endParaRPr kumimoji="1" lang="zh-CN" altLang="en-US" sz="1200" dirty="0" smtClean="0">
              <a:latin typeface="+mj-lt"/>
              <a:ea typeface="+mj-ea"/>
              <a:cs typeface="+mj-cs"/>
              <a:sym typeface="Calibri"/>
            </a:endParaRPr>
          </a:p>
          <a:p>
            <a:r>
              <a:rPr lang="en-US" altLang="zh-CN" sz="1200" dirty="0" err="1" smtClean="0">
                <a:latin typeface="+mj-lt"/>
                <a:ea typeface="+mj-ea"/>
                <a:cs typeface="+mj-cs"/>
                <a:sym typeface="Calibri"/>
              </a:rPr>
              <a:t>runC</a:t>
            </a:r>
            <a:r>
              <a:rPr lang="zh-CN" altLang="en-US" sz="1200" dirty="0" smtClean="0">
                <a:latin typeface="+mj-lt"/>
                <a:ea typeface="+mj-ea"/>
                <a:cs typeface="+mj-cs"/>
                <a:sym typeface="Calibri"/>
              </a:rPr>
              <a:t>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在去年</a:t>
            </a:r>
            <a:r>
              <a:rPr lang="en-US" altLang="zh-CN" sz="1200" dirty="0" smtClean="0">
                <a:latin typeface="+mj-lt"/>
                <a:ea typeface="+mj-ea"/>
                <a:cs typeface="+mj-cs"/>
                <a:sym typeface="Calibri"/>
              </a:rPr>
              <a:t>6</a:t>
            </a:r>
            <a:r>
              <a:rPr lang="zh-CN" altLang="en-US" sz="1200" dirty="0" smtClean="0">
                <a:latin typeface="+mj-lt"/>
                <a:ea typeface="+mj-ea"/>
                <a:cs typeface="+mj-cs"/>
                <a:sym typeface="Calibri"/>
              </a:rPr>
              <a:t>月贡献给社区的，</a:t>
            </a:r>
            <a:r>
              <a:rPr lang="en-US" altLang="zh-CN" sz="1200" dirty="0" err="1" smtClean="0">
                <a:latin typeface="+mj-lt"/>
                <a:ea typeface="+mj-ea"/>
                <a:cs typeface="+mj-cs"/>
                <a:sym typeface="Calibri"/>
              </a:rPr>
              <a:t>containerd</a:t>
            </a:r>
            <a:r>
              <a:rPr lang="zh-CN" altLang="en-US" sz="1200" dirty="0" smtClean="0">
                <a:latin typeface="+mj-lt"/>
                <a:ea typeface="+mj-ea"/>
                <a:cs typeface="+mj-cs"/>
                <a:sym typeface="Calibri"/>
              </a:rPr>
              <a:t>也是在</a:t>
            </a:r>
            <a:r>
              <a:rPr lang="en-US" altLang="zh-CN" sz="1200" dirty="0" smtClean="0">
                <a:latin typeface="+mj-lt"/>
                <a:ea typeface="+mj-ea"/>
                <a:cs typeface="+mj-cs"/>
                <a:sym typeface="Calibri"/>
              </a:rPr>
              <a:t>2015</a:t>
            </a:r>
            <a:r>
              <a:rPr lang="zh-CN" altLang="en-US" sz="1200" dirty="0" smtClean="0">
                <a:latin typeface="+mj-lt"/>
                <a:ea typeface="+mj-ea"/>
                <a:cs typeface="+mj-cs"/>
                <a:sym typeface="Calibri"/>
              </a:rPr>
              <a:t>年</a:t>
            </a:r>
            <a:r>
              <a:rPr lang="en-US" altLang="zh-CN" sz="1200" dirty="0" smtClean="0">
                <a:latin typeface="+mj-lt"/>
                <a:ea typeface="+mj-ea"/>
                <a:cs typeface="+mj-cs"/>
                <a:sym typeface="Calibri"/>
              </a:rPr>
              <a:t>12</a:t>
            </a:r>
            <a:r>
              <a:rPr lang="zh-CN" altLang="en-US" sz="1200" dirty="0" smtClean="0">
                <a:latin typeface="+mj-lt"/>
                <a:ea typeface="+mj-ea"/>
                <a:cs typeface="+mj-cs"/>
                <a:sym typeface="Calibri"/>
              </a:rPr>
              <a:t>月发布的。</a:t>
            </a:r>
            <a:endParaRPr kumimoji="1" lang="zh-CN" altLang="en-US" dirty="0"/>
          </a:p>
        </p:txBody>
      </p:sp>
    </p:spTree>
    <p:extLst>
      <p:ext uri="{BB962C8B-B14F-4D97-AF65-F5344CB8AC3E}">
        <p14:creationId xmlns:p14="http://schemas.microsoft.com/office/powerpoint/2010/main" val="1297922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最初只是一个</a:t>
            </a:r>
            <a:r>
              <a:rPr lang="en-US" altLang="zh-CN" sz="1200" dirty="0" smtClean="0">
                <a:latin typeface="+mj-lt"/>
                <a:ea typeface="+mj-ea"/>
                <a:cs typeface="+mj-cs"/>
                <a:sym typeface="Calibri"/>
              </a:rPr>
              <a:t>LXC</a:t>
            </a:r>
            <a:r>
              <a:rPr lang="zh-CN" altLang="en-US" sz="1200" dirty="0" smtClean="0">
                <a:latin typeface="+mj-lt"/>
                <a:ea typeface="+mj-ea"/>
                <a:cs typeface="+mj-cs"/>
                <a:sym typeface="Calibri"/>
              </a:rPr>
              <a:t>的包装，后来开发了</a:t>
            </a:r>
            <a:r>
              <a:rPr lang="en-US" altLang="zh-CN" sz="1200" dirty="0" err="1" smtClean="0">
                <a:latin typeface="+mj-lt"/>
                <a:ea typeface="+mj-ea"/>
                <a:cs typeface="+mj-cs"/>
                <a:sym typeface="Calibri"/>
              </a:rPr>
              <a:t>libcontainer</a:t>
            </a:r>
            <a:r>
              <a:rPr lang="zh-CN" altLang="en-US" sz="1200" dirty="0" smtClean="0">
                <a:latin typeface="+mj-lt"/>
                <a:ea typeface="+mj-ea"/>
                <a:cs typeface="+mj-cs"/>
                <a:sym typeface="Calibri"/>
              </a:rPr>
              <a:t>实现了自己的运行时，面对诸如</a:t>
            </a:r>
            <a:r>
              <a:rPr lang="en-US" altLang="zh-CN" sz="1200" dirty="0" err="1" smtClean="0">
                <a:latin typeface="+mj-lt"/>
                <a:ea typeface="+mj-ea"/>
                <a:cs typeface="+mj-cs"/>
                <a:sym typeface="Calibri"/>
              </a:rPr>
              <a:t>rkt</a:t>
            </a:r>
            <a:r>
              <a:rPr lang="zh-CN" altLang="en-US" sz="1200" dirty="0" smtClean="0">
                <a:latin typeface="+mj-lt"/>
                <a:ea typeface="+mj-ea"/>
                <a:cs typeface="+mj-cs"/>
                <a:sym typeface="Calibri"/>
              </a:rPr>
              <a:t>等的竞争，</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也不得已兼容更多运行时实现。</a:t>
            </a:r>
          </a:p>
          <a:p>
            <a:endParaRPr kumimoji="1" lang="zh-CN" altLang="en-US" sz="1200" dirty="0" smtClean="0">
              <a:latin typeface="+mj-lt"/>
              <a:ea typeface="+mj-ea"/>
              <a:cs typeface="+mj-cs"/>
              <a:sym typeface="Calibri"/>
            </a:endParaRPr>
          </a:p>
          <a:p>
            <a:r>
              <a:rPr lang="en-US" altLang="zh-CN" sz="1200" dirty="0" err="1" smtClean="0">
                <a:latin typeface="+mj-lt"/>
                <a:ea typeface="+mj-ea"/>
                <a:cs typeface="+mj-cs"/>
                <a:sym typeface="Calibri"/>
              </a:rPr>
              <a:t>runC</a:t>
            </a:r>
            <a:r>
              <a:rPr lang="zh-CN" altLang="en-US" sz="1200" dirty="0" smtClean="0">
                <a:latin typeface="+mj-lt"/>
                <a:ea typeface="+mj-ea"/>
                <a:cs typeface="+mj-cs"/>
                <a:sym typeface="Calibri"/>
              </a:rPr>
              <a:t>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在去年</a:t>
            </a:r>
            <a:r>
              <a:rPr lang="en-US" altLang="zh-CN" sz="1200" dirty="0" smtClean="0">
                <a:latin typeface="+mj-lt"/>
                <a:ea typeface="+mj-ea"/>
                <a:cs typeface="+mj-cs"/>
                <a:sym typeface="Calibri"/>
              </a:rPr>
              <a:t>6</a:t>
            </a:r>
            <a:r>
              <a:rPr lang="zh-CN" altLang="en-US" sz="1200" dirty="0" smtClean="0">
                <a:latin typeface="+mj-lt"/>
                <a:ea typeface="+mj-ea"/>
                <a:cs typeface="+mj-cs"/>
                <a:sym typeface="Calibri"/>
              </a:rPr>
              <a:t>月贡献给社区的，</a:t>
            </a:r>
            <a:r>
              <a:rPr lang="en-US" altLang="zh-CN" sz="1200" dirty="0" err="1" smtClean="0">
                <a:latin typeface="+mj-lt"/>
                <a:ea typeface="+mj-ea"/>
                <a:cs typeface="+mj-cs"/>
                <a:sym typeface="Calibri"/>
              </a:rPr>
              <a:t>containerd</a:t>
            </a:r>
            <a:r>
              <a:rPr lang="zh-CN" altLang="en-US" sz="1200" dirty="0" smtClean="0">
                <a:latin typeface="+mj-lt"/>
                <a:ea typeface="+mj-ea"/>
                <a:cs typeface="+mj-cs"/>
                <a:sym typeface="Calibri"/>
              </a:rPr>
              <a:t>也是在</a:t>
            </a:r>
            <a:r>
              <a:rPr lang="en-US" altLang="zh-CN" sz="1200" dirty="0" smtClean="0">
                <a:latin typeface="+mj-lt"/>
                <a:ea typeface="+mj-ea"/>
                <a:cs typeface="+mj-cs"/>
                <a:sym typeface="Calibri"/>
              </a:rPr>
              <a:t>2015</a:t>
            </a:r>
            <a:r>
              <a:rPr lang="zh-CN" altLang="en-US" sz="1200" dirty="0" smtClean="0">
                <a:latin typeface="+mj-lt"/>
                <a:ea typeface="+mj-ea"/>
                <a:cs typeface="+mj-cs"/>
                <a:sym typeface="Calibri"/>
              </a:rPr>
              <a:t>年</a:t>
            </a:r>
            <a:r>
              <a:rPr lang="en-US" altLang="zh-CN" sz="1200" dirty="0" smtClean="0">
                <a:latin typeface="+mj-lt"/>
                <a:ea typeface="+mj-ea"/>
                <a:cs typeface="+mj-cs"/>
                <a:sym typeface="Calibri"/>
              </a:rPr>
              <a:t>12</a:t>
            </a:r>
            <a:r>
              <a:rPr lang="zh-CN" altLang="en-US" sz="1200" dirty="0" smtClean="0">
                <a:latin typeface="+mj-lt"/>
                <a:ea typeface="+mj-ea"/>
                <a:cs typeface="+mj-cs"/>
                <a:sym typeface="Calibri"/>
              </a:rPr>
              <a:t>月发布的。</a:t>
            </a:r>
            <a:endParaRPr kumimoji="1" lang="zh-CN" altLang="en-US" dirty="0"/>
          </a:p>
        </p:txBody>
      </p:sp>
    </p:spTree>
    <p:extLst>
      <p:ext uri="{BB962C8B-B14F-4D97-AF65-F5344CB8AC3E}">
        <p14:creationId xmlns:p14="http://schemas.microsoft.com/office/powerpoint/2010/main" val="2112896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最初只是一个</a:t>
            </a:r>
            <a:r>
              <a:rPr lang="en-US" altLang="zh-CN" sz="1200" dirty="0" smtClean="0">
                <a:latin typeface="+mj-lt"/>
                <a:ea typeface="+mj-ea"/>
                <a:cs typeface="+mj-cs"/>
                <a:sym typeface="Calibri"/>
              </a:rPr>
              <a:t>LXC</a:t>
            </a:r>
            <a:r>
              <a:rPr lang="zh-CN" altLang="en-US" sz="1200" dirty="0" smtClean="0">
                <a:latin typeface="+mj-lt"/>
                <a:ea typeface="+mj-ea"/>
                <a:cs typeface="+mj-cs"/>
                <a:sym typeface="Calibri"/>
              </a:rPr>
              <a:t>的包装，后来开发了</a:t>
            </a:r>
            <a:r>
              <a:rPr lang="en-US" altLang="zh-CN" sz="1200" dirty="0" err="1" smtClean="0">
                <a:latin typeface="+mj-lt"/>
                <a:ea typeface="+mj-ea"/>
                <a:cs typeface="+mj-cs"/>
                <a:sym typeface="Calibri"/>
              </a:rPr>
              <a:t>libcontainer</a:t>
            </a:r>
            <a:r>
              <a:rPr lang="zh-CN" altLang="en-US" sz="1200" dirty="0" smtClean="0">
                <a:latin typeface="+mj-lt"/>
                <a:ea typeface="+mj-ea"/>
                <a:cs typeface="+mj-cs"/>
                <a:sym typeface="Calibri"/>
              </a:rPr>
              <a:t>实现了自己的运行时，面对诸如</a:t>
            </a:r>
            <a:r>
              <a:rPr lang="en-US" altLang="zh-CN" sz="1200" dirty="0" err="1" smtClean="0">
                <a:latin typeface="+mj-lt"/>
                <a:ea typeface="+mj-ea"/>
                <a:cs typeface="+mj-cs"/>
                <a:sym typeface="Calibri"/>
              </a:rPr>
              <a:t>rkt</a:t>
            </a:r>
            <a:r>
              <a:rPr lang="zh-CN" altLang="en-US" sz="1200" dirty="0" smtClean="0">
                <a:latin typeface="+mj-lt"/>
                <a:ea typeface="+mj-ea"/>
                <a:cs typeface="+mj-cs"/>
                <a:sym typeface="Calibri"/>
              </a:rPr>
              <a:t>等的竞争，</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也不得已兼容更多运行时实现。</a:t>
            </a:r>
          </a:p>
          <a:p>
            <a:endParaRPr kumimoji="1" lang="zh-CN" altLang="en-US" sz="1200" dirty="0" smtClean="0">
              <a:latin typeface="+mj-lt"/>
              <a:ea typeface="+mj-ea"/>
              <a:cs typeface="+mj-cs"/>
              <a:sym typeface="Calibri"/>
            </a:endParaRPr>
          </a:p>
          <a:p>
            <a:r>
              <a:rPr lang="en-US" altLang="zh-CN" sz="1200" dirty="0" err="1" smtClean="0">
                <a:latin typeface="+mj-lt"/>
                <a:ea typeface="+mj-ea"/>
                <a:cs typeface="+mj-cs"/>
                <a:sym typeface="Calibri"/>
              </a:rPr>
              <a:t>runC</a:t>
            </a:r>
            <a:r>
              <a:rPr lang="zh-CN" altLang="en-US" sz="1200" dirty="0" smtClean="0">
                <a:latin typeface="+mj-lt"/>
                <a:ea typeface="+mj-ea"/>
                <a:cs typeface="+mj-cs"/>
                <a:sym typeface="Calibri"/>
              </a:rPr>
              <a:t>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在去年</a:t>
            </a:r>
            <a:r>
              <a:rPr lang="en-US" altLang="zh-CN" sz="1200" dirty="0" smtClean="0">
                <a:latin typeface="+mj-lt"/>
                <a:ea typeface="+mj-ea"/>
                <a:cs typeface="+mj-cs"/>
                <a:sym typeface="Calibri"/>
              </a:rPr>
              <a:t>6</a:t>
            </a:r>
            <a:r>
              <a:rPr lang="zh-CN" altLang="en-US" sz="1200" dirty="0" smtClean="0">
                <a:latin typeface="+mj-lt"/>
                <a:ea typeface="+mj-ea"/>
                <a:cs typeface="+mj-cs"/>
                <a:sym typeface="Calibri"/>
              </a:rPr>
              <a:t>月贡献给社区的，</a:t>
            </a:r>
            <a:r>
              <a:rPr lang="en-US" altLang="zh-CN" sz="1200" dirty="0" err="1" smtClean="0">
                <a:latin typeface="+mj-lt"/>
                <a:ea typeface="+mj-ea"/>
                <a:cs typeface="+mj-cs"/>
                <a:sym typeface="Calibri"/>
              </a:rPr>
              <a:t>containerd</a:t>
            </a:r>
            <a:r>
              <a:rPr lang="zh-CN" altLang="en-US" sz="1200" dirty="0" smtClean="0">
                <a:latin typeface="+mj-lt"/>
                <a:ea typeface="+mj-ea"/>
                <a:cs typeface="+mj-cs"/>
                <a:sym typeface="Calibri"/>
              </a:rPr>
              <a:t>也是在</a:t>
            </a:r>
            <a:r>
              <a:rPr lang="en-US" altLang="zh-CN" sz="1200" dirty="0" smtClean="0">
                <a:latin typeface="+mj-lt"/>
                <a:ea typeface="+mj-ea"/>
                <a:cs typeface="+mj-cs"/>
                <a:sym typeface="Calibri"/>
              </a:rPr>
              <a:t>2015</a:t>
            </a:r>
            <a:r>
              <a:rPr lang="zh-CN" altLang="en-US" sz="1200" dirty="0" smtClean="0">
                <a:latin typeface="+mj-lt"/>
                <a:ea typeface="+mj-ea"/>
                <a:cs typeface="+mj-cs"/>
                <a:sym typeface="Calibri"/>
              </a:rPr>
              <a:t>年</a:t>
            </a:r>
            <a:r>
              <a:rPr lang="en-US" altLang="zh-CN" sz="1200" dirty="0" smtClean="0">
                <a:latin typeface="+mj-lt"/>
                <a:ea typeface="+mj-ea"/>
                <a:cs typeface="+mj-cs"/>
                <a:sym typeface="Calibri"/>
              </a:rPr>
              <a:t>12</a:t>
            </a:r>
            <a:r>
              <a:rPr lang="zh-CN" altLang="en-US" sz="1200" dirty="0" smtClean="0">
                <a:latin typeface="+mj-lt"/>
                <a:ea typeface="+mj-ea"/>
                <a:cs typeface="+mj-cs"/>
                <a:sym typeface="Calibri"/>
              </a:rPr>
              <a:t>月发布的。</a:t>
            </a:r>
            <a:endParaRPr kumimoji="1" lang="zh-CN" altLang="en-US" dirty="0"/>
          </a:p>
        </p:txBody>
      </p:sp>
    </p:spTree>
    <p:extLst>
      <p:ext uri="{BB962C8B-B14F-4D97-AF65-F5344CB8AC3E}">
        <p14:creationId xmlns:p14="http://schemas.microsoft.com/office/powerpoint/2010/main" val="35132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最初只是一个</a:t>
            </a:r>
            <a:r>
              <a:rPr lang="en-US" altLang="zh-CN" sz="1200" dirty="0" smtClean="0">
                <a:latin typeface="+mj-lt"/>
                <a:ea typeface="+mj-ea"/>
                <a:cs typeface="+mj-cs"/>
                <a:sym typeface="Calibri"/>
              </a:rPr>
              <a:t>LXC</a:t>
            </a:r>
            <a:r>
              <a:rPr lang="zh-CN" altLang="en-US" sz="1200" dirty="0" smtClean="0">
                <a:latin typeface="+mj-lt"/>
                <a:ea typeface="+mj-ea"/>
                <a:cs typeface="+mj-cs"/>
                <a:sym typeface="Calibri"/>
              </a:rPr>
              <a:t>的包装，后来开发了</a:t>
            </a:r>
            <a:r>
              <a:rPr lang="en-US" altLang="zh-CN" sz="1200" dirty="0" err="1" smtClean="0">
                <a:latin typeface="+mj-lt"/>
                <a:ea typeface="+mj-ea"/>
                <a:cs typeface="+mj-cs"/>
                <a:sym typeface="Calibri"/>
              </a:rPr>
              <a:t>libcontainer</a:t>
            </a:r>
            <a:r>
              <a:rPr lang="zh-CN" altLang="en-US" sz="1200" dirty="0" smtClean="0">
                <a:latin typeface="+mj-lt"/>
                <a:ea typeface="+mj-ea"/>
                <a:cs typeface="+mj-cs"/>
                <a:sym typeface="Calibri"/>
              </a:rPr>
              <a:t>实现了自己的运行时，面对诸如</a:t>
            </a:r>
            <a:r>
              <a:rPr lang="en-US" altLang="zh-CN" sz="1200" dirty="0" err="1" smtClean="0">
                <a:latin typeface="+mj-lt"/>
                <a:ea typeface="+mj-ea"/>
                <a:cs typeface="+mj-cs"/>
                <a:sym typeface="Calibri"/>
              </a:rPr>
              <a:t>rkt</a:t>
            </a:r>
            <a:r>
              <a:rPr lang="zh-CN" altLang="en-US" sz="1200" dirty="0" smtClean="0">
                <a:latin typeface="+mj-lt"/>
                <a:ea typeface="+mj-ea"/>
                <a:cs typeface="+mj-cs"/>
                <a:sym typeface="Calibri"/>
              </a:rPr>
              <a:t>等的竞争，</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也不得已兼容更多运行时实现。</a:t>
            </a:r>
          </a:p>
          <a:p>
            <a:endParaRPr kumimoji="1" lang="zh-CN" altLang="en-US" sz="1200" dirty="0" smtClean="0">
              <a:latin typeface="+mj-lt"/>
              <a:ea typeface="+mj-ea"/>
              <a:cs typeface="+mj-cs"/>
              <a:sym typeface="Calibri"/>
            </a:endParaRPr>
          </a:p>
          <a:p>
            <a:r>
              <a:rPr lang="en-US" altLang="zh-CN" sz="1200" dirty="0" err="1" smtClean="0">
                <a:latin typeface="+mj-lt"/>
                <a:ea typeface="+mj-ea"/>
                <a:cs typeface="+mj-cs"/>
                <a:sym typeface="Calibri"/>
              </a:rPr>
              <a:t>runC</a:t>
            </a:r>
            <a:r>
              <a:rPr lang="zh-CN" altLang="en-US" sz="1200" dirty="0" smtClean="0">
                <a:latin typeface="+mj-lt"/>
                <a:ea typeface="+mj-ea"/>
                <a:cs typeface="+mj-cs"/>
                <a:sym typeface="Calibri"/>
              </a:rPr>
              <a:t>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在去年</a:t>
            </a:r>
            <a:r>
              <a:rPr lang="en-US" altLang="zh-CN" sz="1200" dirty="0" smtClean="0">
                <a:latin typeface="+mj-lt"/>
                <a:ea typeface="+mj-ea"/>
                <a:cs typeface="+mj-cs"/>
                <a:sym typeface="Calibri"/>
              </a:rPr>
              <a:t>6</a:t>
            </a:r>
            <a:r>
              <a:rPr lang="zh-CN" altLang="en-US" sz="1200" dirty="0" smtClean="0">
                <a:latin typeface="+mj-lt"/>
                <a:ea typeface="+mj-ea"/>
                <a:cs typeface="+mj-cs"/>
                <a:sym typeface="Calibri"/>
              </a:rPr>
              <a:t>月贡献给社区的，</a:t>
            </a:r>
            <a:r>
              <a:rPr lang="en-US" altLang="zh-CN" sz="1200" dirty="0" err="1" smtClean="0">
                <a:latin typeface="+mj-lt"/>
                <a:ea typeface="+mj-ea"/>
                <a:cs typeface="+mj-cs"/>
                <a:sym typeface="Calibri"/>
              </a:rPr>
              <a:t>containerd</a:t>
            </a:r>
            <a:r>
              <a:rPr lang="zh-CN" altLang="en-US" sz="1200" dirty="0" smtClean="0">
                <a:latin typeface="+mj-lt"/>
                <a:ea typeface="+mj-ea"/>
                <a:cs typeface="+mj-cs"/>
                <a:sym typeface="Calibri"/>
              </a:rPr>
              <a:t>也是在</a:t>
            </a:r>
            <a:r>
              <a:rPr lang="en-US" altLang="zh-CN" sz="1200" dirty="0" smtClean="0">
                <a:latin typeface="+mj-lt"/>
                <a:ea typeface="+mj-ea"/>
                <a:cs typeface="+mj-cs"/>
                <a:sym typeface="Calibri"/>
              </a:rPr>
              <a:t>2015</a:t>
            </a:r>
            <a:r>
              <a:rPr lang="zh-CN" altLang="en-US" sz="1200" dirty="0" smtClean="0">
                <a:latin typeface="+mj-lt"/>
                <a:ea typeface="+mj-ea"/>
                <a:cs typeface="+mj-cs"/>
                <a:sym typeface="Calibri"/>
              </a:rPr>
              <a:t>年</a:t>
            </a:r>
            <a:r>
              <a:rPr lang="en-US" altLang="zh-CN" sz="1200" dirty="0" smtClean="0">
                <a:latin typeface="+mj-lt"/>
                <a:ea typeface="+mj-ea"/>
                <a:cs typeface="+mj-cs"/>
                <a:sym typeface="Calibri"/>
              </a:rPr>
              <a:t>12</a:t>
            </a:r>
            <a:r>
              <a:rPr lang="zh-CN" altLang="en-US" sz="1200" dirty="0" smtClean="0">
                <a:latin typeface="+mj-lt"/>
                <a:ea typeface="+mj-ea"/>
                <a:cs typeface="+mj-cs"/>
                <a:sym typeface="Calibri"/>
              </a:rPr>
              <a:t>月发布的。</a:t>
            </a:r>
            <a:endParaRPr kumimoji="1" lang="zh-CN" altLang="en-US" dirty="0"/>
          </a:p>
        </p:txBody>
      </p:sp>
    </p:spTree>
    <p:extLst>
      <p:ext uri="{BB962C8B-B14F-4D97-AF65-F5344CB8AC3E}">
        <p14:creationId xmlns:p14="http://schemas.microsoft.com/office/powerpoint/2010/main" val="1744231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1.7</a:t>
            </a:r>
            <a:r>
              <a:rPr kumimoji="1" lang="zh-CN" altLang="en-US" dirty="0" smtClean="0"/>
              <a:t>，剥离出 </a:t>
            </a:r>
            <a:r>
              <a:rPr kumimoji="1" lang="en-US" altLang="zh-CN" dirty="0" err="1" smtClean="0"/>
              <a:t>libnetwork</a:t>
            </a:r>
            <a:endParaRPr kumimoji="1" lang="zh-CN" altLang="en-US" dirty="0" smtClean="0"/>
          </a:p>
          <a:p>
            <a:r>
              <a:rPr kumimoji="1" lang="en-US" altLang="zh-CN" dirty="0" smtClean="0"/>
              <a:t>1.9</a:t>
            </a:r>
            <a:r>
              <a:rPr kumimoji="1" lang="zh-CN" altLang="en-US" dirty="0" smtClean="0"/>
              <a:t>，加入了</a:t>
            </a:r>
            <a:r>
              <a:rPr kumimoji="1" lang="en-US" altLang="zh-CN" dirty="0" smtClean="0"/>
              <a:t>overlay</a:t>
            </a:r>
            <a:endParaRPr kumimoji="1" lang="zh-CN" altLang="en-US" dirty="0" smtClean="0"/>
          </a:p>
          <a:p>
            <a:endParaRPr kumimoji="1" lang="zh-CN" altLang="en-US" dirty="0" smtClean="0"/>
          </a:p>
          <a:p>
            <a:r>
              <a:rPr lang="en-US" altLang="zh-CN" sz="1200" b="0" i="0" dirty="0" err="1" smtClean="0">
                <a:effectLst/>
                <a:latin typeface="+mj-lt"/>
                <a:ea typeface="+mj-ea"/>
                <a:cs typeface="+mj-cs"/>
                <a:sym typeface="Calibri"/>
              </a:rPr>
              <a:t>Docker</a:t>
            </a:r>
            <a:r>
              <a:rPr lang="zh-CN" altLang="en-US" sz="1200" b="0" i="0" dirty="0" smtClean="0">
                <a:effectLst/>
                <a:latin typeface="+mj-lt"/>
                <a:ea typeface="+mj-ea"/>
                <a:cs typeface="+mj-cs"/>
                <a:sym typeface="Calibri"/>
              </a:rPr>
              <a:t>内置的</a:t>
            </a:r>
            <a:r>
              <a:rPr lang="en-US" altLang="zh-CN" sz="1200" b="0" i="0" dirty="0" smtClean="0">
                <a:effectLst/>
                <a:latin typeface="+mj-lt"/>
                <a:ea typeface="+mj-ea"/>
                <a:cs typeface="+mj-cs"/>
                <a:sym typeface="Calibri"/>
              </a:rPr>
              <a:t>Overlay</a:t>
            </a:r>
            <a:r>
              <a:rPr lang="zh-CN" altLang="en-US" sz="1200" b="0" i="0" dirty="0" smtClean="0">
                <a:effectLst/>
                <a:latin typeface="+mj-lt"/>
                <a:ea typeface="+mj-ea"/>
                <a:cs typeface="+mj-cs"/>
                <a:sym typeface="Calibri"/>
              </a:rPr>
              <a:t>网络是采用</a:t>
            </a:r>
            <a:r>
              <a:rPr lang="en-US" altLang="zh-CN" sz="1200" b="0" i="0" dirty="0" smtClean="0">
                <a:effectLst/>
                <a:latin typeface="+mj-lt"/>
                <a:ea typeface="+mj-ea"/>
                <a:cs typeface="+mj-cs"/>
                <a:sym typeface="Calibri"/>
              </a:rPr>
              <a:t>IETF</a:t>
            </a:r>
            <a:r>
              <a:rPr lang="zh-CN" altLang="en-US" sz="1200" b="0" i="0" dirty="0" smtClean="0">
                <a:effectLst/>
                <a:latin typeface="+mj-lt"/>
                <a:ea typeface="+mj-ea"/>
                <a:cs typeface="+mj-cs"/>
                <a:sym typeface="Calibri"/>
              </a:rPr>
              <a:t>标准的</a:t>
            </a:r>
            <a:r>
              <a:rPr lang="en-US" altLang="zh-CN" sz="1200" b="0" i="0" dirty="0" smtClean="0">
                <a:effectLst/>
                <a:latin typeface="+mj-lt"/>
                <a:ea typeface="+mj-ea"/>
                <a:cs typeface="+mj-cs"/>
                <a:sym typeface="Calibri"/>
              </a:rPr>
              <a:t>VXLAN</a:t>
            </a:r>
            <a:r>
              <a:rPr lang="zh-CN" altLang="en-US" sz="1200" b="0" i="0" dirty="0" smtClean="0">
                <a:effectLst/>
                <a:latin typeface="+mj-lt"/>
                <a:ea typeface="+mj-ea"/>
                <a:cs typeface="+mj-cs"/>
                <a:sym typeface="Calibri"/>
              </a:rPr>
              <a:t>方式，并且是</a:t>
            </a:r>
            <a:r>
              <a:rPr lang="en-US" altLang="zh-CN" sz="1200" b="0" i="0" dirty="0" smtClean="0">
                <a:effectLst/>
                <a:latin typeface="+mj-lt"/>
                <a:ea typeface="+mj-ea"/>
                <a:cs typeface="+mj-cs"/>
                <a:sym typeface="Calibri"/>
              </a:rPr>
              <a:t>VXLAN</a:t>
            </a:r>
            <a:r>
              <a:rPr lang="zh-CN" altLang="en-US" sz="1200" b="0" i="0" dirty="0" smtClean="0">
                <a:effectLst/>
                <a:latin typeface="+mj-lt"/>
                <a:ea typeface="+mj-ea"/>
                <a:cs typeface="+mj-cs"/>
                <a:sym typeface="Calibri"/>
              </a:rPr>
              <a:t>中普遍认为最适合大规模的云计算虚拟化环境的</a:t>
            </a:r>
            <a:r>
              <a:rPr lang="en-US" altLang="zh-CN" sz="1200" b="0" i="0" dirty="0" smtClean="0">
                <a:effectLst/>
                <a:latin typeface="+mj-lt"/>
                <a:ea typeface="+mj-ea"/>
                <a:cs typeface="+mj-cs"/>
                <a:sym typeface="Calibri"/>
              </a:rPr>
              <a:t>SDN Controller</a:t>
            </a:r>
            <a:r>
              <a:rPr lang="zh-CN" altLang="en-US" sz="1200" b="0" i="0" dirty="0" smtClean="0">
                <a:effectLst/>
                <a:latin typeface="+mj-lt"/>
                <a:ea typeface="+mj-ea"/>
                <a:cs typeface="+mj-cs"/>
                <a:sym typeface="Calibri"/>
              </a:rPr>
              <a:t>模式。</a:t>
            </a:r>
          </a:p>
          <a:p>
            <a:r>
              <a:rPr kumimoji="1" lang="en-US" altLang="zh-CN" dirty="0" err="1" smtClean="0"/>
              <a:t>Libnetwork</a:t>
            </a:r>
            <a:r>
              <a:rPr kumimoji="1" lang="zh-CN" altLang="en-US" dirty="0" smtClean="0"/>
              <a:t> 只能在 </a:t>
            </a:r>
            <a:r>
              <a:rPr kumimoji="1" lang="en-US" altLang="zh-CN" dirty="0" smtClean="0"/>
              <a:t>Swarm</a:t>
            </a:r>
            <a:r>
              <a:rPr kumimoji="1" lang="zh-CN" altLang="en-US" dirty="0" smtClean="0"/>
              <a:t> 下</a:t>
            </a:r>
          </a:p>
          <a:p>
            <a:endParaRPr kumimoji="1" lang="zh-CN" altLang="en-US" dirty="0" smtClean="0"/>
          </a:p>
          <a:p>
            <a:r>
              <a:rPr lang="en-US" altLang="zh-CN" sz="1200" b="1" i="0" dirty="0" smtClean="0">
                <a:effectLst/>
                <a:latin typeface="+mj-lt"/>
                <a:ea typeface="+mj-ea"/>
                <a:cs typeface="+mj-cs"/>
                <a:sym typeface="Calibri"/>
              </a:rPr>
              <a:t>Network Sandbox</a:t>
            </a:r>
            <a:endParaRPr lang="zh-CN" altLang="en-US" sz="1200" b="0" i="0" dirty="0" smtClean="0">
              <a:effectLst/>
              <a:latin typeface="+mj-lt"/>
              <a:ea typeface="+mj-ea"/>
              <a:cs typeface="+mj-cs"/>
              <a:sym typeface="Calibri"/>
            </a:endParaRPr>
          </a:p>
          <a:p>
            <a:r>
              <a:rPr lang="en-US" altLang="zh-CN" sz="1200" b="0" i="0" dirty="0" err="1" smtClean="0">
                <a:effectLst/>
                <a:latin typeface="+mj-lt"/>
                <a:ea typeface="+mj-ea"/>
                <a:cs typeface="+mj-cs"/>
                <a:sym typeface="Calibri"/>
              </a:rPr>
              <a:t>Docker</a:t>
            </a:r>
            <a:r>
              <a:rPr lang="zh-CN" altLang="en-US" sz="1200" b="0" i="0" dirty="0" smtClean="0">
                <a:effectLst/>
                <a:latin typeface="+mj-lt"/>
                <a:ea typeface="+mj-ea"/>
                <a:cs typeface="+mj-cs"/>
                <a:sym typeface="Calibri"/>
              </a:rPr>
              <a:t>容器中一个网络配置的隔离环境。</a:t>
            </a:r>
          </a:p>
          <a:p>
            <a:r>
              <a:rPr lang="en-US" altLang="zh-CN" sz="1200" b="1" i="0" dirty="0" smtClean="0">
                <a:effectLst/>
                <a:latin typeface="+mj-lt"/>
                <a:ea typeface="+mj-ea"/>
                <a:cs typeface="+mj-cs"/>
                <a:sym typeface="Calibri"/>
              </a:rPr>
              <a:t>Endpoint</a:t>
            </a:r>
            <a:endParaRPr lang="zh-CN" altLang="en-US" sz="1200" b="0" i="0" dirty="0" smtClean="0">
              <a:effectLst/>
              <a:latin typeface="+mj-lt"/>
              <a:ea typeface="+mj-ea"/>
              <a:cs typeface="+mj-cs"/>
              <a:sym typeface="Calibri"/>
            </a:endParaRPr>
          </a:p>
          <a:p>
            <a:r>
              <a:rPr lang="zh-CN" altLang="en-US" sz="1200" b="0" i="0" dirty="0" smtClean="0">
                <a:effectLst/>
                <a:latin typeface="+mj-lt"/>
                <a:ea typeface="+mj-ea"/>
                <a:cs typeface="+mj-cs"/>
                <a:sym typeface="Calibri"/>
              </a:rPr>
              <a:t>一个在某个网络上进行网络通讯的接口，</a:t>
            </a:r>
            <a:r>
              <a:rPr lang="en-US" altLang="zh-CN" sz="1200" b="0" i="0" dirty="0" smtClean="0">
                <a:effectLst/>
                <a:latin typeface="+mj-lt"/>
                <a:ea typeface="+mj-ea"/>
                <a:cs typeface="+mj-cs"/>
                <a:sym typeface="Calibri"/>
              </a:rPr>
              <a:t>Endpoint</a:t>
            </a:r>
            <a:r>
              <a:rPr lang="zh-CN" altLang="en-US" sz="1200" b="0" i="0" dirty="0" smtClean="0">
                <a:effectLst/>
                <a:latin typeface="+mj-lt"/>
                <a:ea typeface="+mj-ea"/>
                <a:cs typeface="+mj-cs"/>
                <a:sym typeface="Calibri"/>
              </a:rPr>
              <a:t>可以加入一个</a:t>
            </a:r>
            <a:r>
              <a:rPr lang="en-US" altLang="zh-CN" sz="1200" b="0" i="0" dirty="0" smtClean="0">
                <a:effectLst/>
                <a:latin typeface="+mj-lt"/>
                <a:ea typeface="+mj-ea"/>
                <a:cs typeface="+mj-cs"/>
                <a:sym typeface="Calibri"/>
              </a:rPr>
              <a:t>network</a:t>
            </a:r>
            <a:r>
              <a:rPr lang="zh-CN" altLang="en-US" sz="1200" b="0" i="0" dirty="0" smtClean="0">
                <a:effectLst/>
                <a:latin typeface="+mj-lt"/>
                <a:ea typeface="+mj-ea"/>
                <a:cs typeface="+mj-cs"/>
                <a:sym typeface="Calibri"/>
              </a:rPr>
              <a:t>，同时，多个</a:t>
            </a:r>
            <a:r>
              <a:rPr lang="en-US" altLang="zh-CN" sz="1200" b="0" i="0" dirty="0" smtClean="0">
                <a:effectLst/>
                <a:latin typeface="+mj-lt"/>
                <a:ea typeface="+mj-ea"/>
                <a:cs typeface="+mj-cs"/>
                <a:sym typeface="Calibri"/>
              </a:rPr>
              <a:t>Endpoint</a:t>
            </a:r>
            <a:r>
              <a:rPr lang="zh-CN" altLang="en-US" sz="1200" b="0" i="0" dirty="0" smtClean="0">
                <a:effectLst/>
                <a:latin typeface="+mj-lt"/>
                <a:ea typeface="+mj-ea"/>
                <a:cs typeface="+mj-cs"/>
                <a:sym typeface="Calibri"/>
              </a:rPr>
              <a:t>也可以在一个网络沙盒中共存。</a:t>
            </a:r>
          </a:p>
          <a:p>
            <a:r>
              <a:rPr lang="en-US" altLang="zh-CN" sz="1200" b="1" i="0" dirty="0" smtClean="0">
                <a:effectLst/>
                <a:latin typeface="+mj-lt"/>
                <a:ea typeface="+mj-ea"/>
                <a:cs typeface="+mj-cs"/>
                <a:sym typeface="Calibri"/>
              </a:rPr>
              <a:t>Network</a:t>
            </a:r>
            <a:endParaRPr lang="zh-CN" altLang="en-US" sz="1200" b="0" i="0" dirty="0" smtClean="0">
              <a:effectLst/>
              <a:latin typeface="+mj-lt"/>
              <a:ea typeface="+mj-ea"/>
              <a:cs typeface="+mj-cs"/>
              <a:sym typeface="Calibri"/>
            </a:endParaRPr>
          </a:p>
          <a:p>
            <a:r>
              <a:rPr lang="zh-CN" altLang="en-US" sz="1200" b="0" i="0" dirty="0" smtClean="0">
                <a:effectLst/>
                <a:latin typeface="+mj-lt"/>
                <a:ea typeface="+mj-ea"/>
                <a:cs typeface="+mj-cs"/>
                <a:sym typeface="Calibri"/>
              </a:rPr>
              <a:t>一个</a:t>
            </a:r>
            <a:r>
              <a:rPr lang="en-US" altLang="zh-CN" sz="1200" b="0" i="0" dirty="0" smtClean="0">
                <a:effectLst/>
                <a:latin typeface="+mj-lt"/>
                <a:ea typeface="+mj-ea"/>
                <a:cs typeface="+mj-cs"/>
                <a:sym typeface="Calibri"/>
              </a:rPr>
              <a:t>network</a:t>
            </a:r>
            <a:r>
              <a:rPr lang="zh-CN" altLang="en-US" sz="1200" b="0" i="0" dirty="0" smtClean="0">
                <a:effectLst/>
                <a:latin typeface="+mj-lt"/>
                <a:ea typeface="+mj-ea"/>
                <a:cs typeface="+mj-cs"/>
                <a:sym typeface="Calibri"/>
              </a:rPr>
              <a:t>就是一个唯一的、可识别的</a:t>
            </a:r>
            <a:r>
              <a:rPr lang="en-US" altLang="zh-CN" sz="1200" b="0" i="0" dirty="0" smtClean="0">
                <a:effectLst/>
                <a:latin typeface="+mj-lt"/>
                <a:ea typeface="+mj-ea"/>
                <a:cs typeface="+mj-cs"/>
                <a:sym typeface="Calibri"/>
              </a:rPr>
              <a:t>endpoint</a:t>
            </a:r>
            <a:r>
              <a:rPr lang="zh-CN" altLang="en-US" sz="1200" b="0" i="0" dirty="0" smtClean="0">
                <a:effectLst/>
                <a:latin typeface="+mj-lt"/>
                <a:ea typeface="+mj-ea"/>
                <a:cs typeface="+mj-cs"/>
                <a:sym typeface="Calibri"/>
              </a:rPr>
              <a:t>组，组内</a:t>
            </a:r>
            <a:r>
              <a:rPr lang="en-US" altLang="zh-CN" sz="1200" b="0" i="0" dirty="0" smtClean="0">
                <a:effectLst/>
                <a:latin typeface="+mj-lt"/>
                <a:ea typeface="+mj-ea"/>
                <a:cs typeface="+mj-cs"/>
                <a:sym typeface="Calibri"/>
              </a:rPr>
              <a:t>endpoint</a:t>
            </a:r>
            <a:r>
              <a:rPr lang="zh-CN" altLang="en-US" sz="1200" b="0" i="0" dirty="0" smtClean="0">
                <a:effectLst/>
                <a:latin typeface="+mj-lt"/>
                <a:ea typeface="+mj-ea"/>
                <a:cs typeface="+mj-cs"/>
                <a:sym typeface="Calibri"/>
              </a:rPr>
              <a:t>可以相互通讯。你可以创建一个</a:t>
            </a:r>
            <a:r>
              <a:rPr lang="en-US" altLang="zh-CN" sz="1200" b="0" i="0" dirty="0" smtClean="0">
                <a:effectLst/>
                <a:latin typeface="+mj-lt"/>
                <a:ea typeface="+mj-ea"/>
                <a:cs typeface="+mj-cs"/>
                <a:sym typeface="Calibri"/>
              </a:rPr>
              <a:t>『Frontend』</a:t>
            </a:r>
            <a:r>
              <a:rPr lang="zh-CN" altLang="en-US" sz="1200" b="0" i="0" dirty="0" smtClean="0">
                <a:effectLst/>
                <a:latin typeface="+mj-lt"/>
                <a:ea typeface="+mj-ea"/>
                <a:cs typeface="+mj-cs"/>
                <a:sym typeface="Calibri"/>
              </a:rPr>
              <a:t>和</a:t>
            </a:r>
            <a:r>
              <a:rPr lang="en-US" altLang="zh-CN" sz="1200" b="0" i="0" dirty="0" smtClean="0">
                <a:effectLst/>
                <a:latin typeface="+mj-lt"/>
                <a:ea typeface="+mj-ea"/>
                <a:cs typeface="+mj-cs"/>
                <a:sym typeface="Calibri"/>
              </a:rPr>
              <a:t>『</a:t>
            </a:r>
            <a:r>
              <a:rPr lang="en-US" altLang="zh-CN" sz="1200" b="0" i="0" dirty="0" err="1" smtClean="0">
                <a:effectLst/>
                <a:latin typeface="+mj-lt"/>
                <a:ea typeface="+mj-ea"/>
                <a:cs typeface="+mj-cs"/>
                <a:sym typeface="Calibri"/>
              </a:rPr>
              <a:t>Backend』network</a:t>
            </a:r>
            <a:r>
              <a:rPr lang="zh-CN" altLang="en-US" sz="1200" b="0" i="0" dirty="0" smtClean="0">
                <a:effectLst/>
                <a:latin typeface="+mj-lt"/>
                <a:ea typeface="+mj-ea"/>
                <a:cs typeface="+mj-cs"/>
                <a:sym typeface="Calibri"/>
              </a:rPr>
              <a:t>，然后这两个</a:t>
            </a:r>
            <a:r>
              <a:rPr lang="en-US" altLang="zh-CN" sz="1200" b="0" i="0" dirty="0" smtClean="0">
                <a:effectLst/>
                <a:latin typeface="+mj-lt"/>
                <a:ea typeface="+mj-ea"/>
                <a:cs typeface="+mj-cs"/>
                <a:sym typeface="Calibri"/>
              </a:rPr>
              <a:t>network</a:t>
            </a:r>
            <a:r>
              <a:rPr lang="zh-CN" altLang="en-US" sz="1200" b="0" i="0" dirty="0" smtClean="0">
                <a:effectLst/>
                <a:latin typeface="+mj-lt"/>
                <a:ea typeface="+mj-ea"/>
                <a:cs typeface="+mj-cs"/>
                <a:sym typeface="Calibri"/>
              </a:rPr>
              <a:t>是完全隔离的。</a:t>
            </a:r>
          </a:p>
          <a:p>
            <a:endParaRPr kumimoji="1" lang="zh-CN" altLang="en-US" dirty="0"/>
          </a:p>
        </p:txBody>
      </p:sp>
    </p:spTree>
    <p:extLst>
      <p:ext uri="{BB962C8B-B14F-4D97-AF65-F5344CB8AC3E}">
        <p14:creationId xmlns:p14="http://schemas.microsoft.com/office/powerpoint/2010/main" val="187094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pPr>
              <a:defRPr>
                <a:latin typeface="宋体"/>
                <a:ea typeface="宋体"/>
                <a:cs typeface="宋体"/>
                <a:sym typeface="宋体"/>
              </a:defRPr>
            </a:pPr>
            <a:r>
              <a:rPr lang="zh-CN" altLang="en-US" sz="1200" b="1" dirty="0" smtClean="0">
                <a:latin typeface="+mj-lt"/>
                <a:ea typeface="+mj-ea"/>
                <a:cs typeface="+mj-cs"/>
                <a:sym typeface="宋体"/>
              </a:rPr>
              <a:t>容器技术属于操作系统级虚拟化，操作系统有目录，像</a:t>
            </a:r>
            <a:r>
              <a:rPr lang="en-US" altLang="zh-CN" sz="1200" b="1" dirty="0" smtClean="0">
                <a:latin typeface="+mj-lt"/>
                <a:ea typeface="+mj-ea"/>
                <a:cs typeface="+mj-cs"/>
                <a:sym typeface="宋体"/>
              </a:rPr>
              <a:t>bin</a:t>
            </a:r>
            <a:r>
              <a:rPr lang="zh-CN" altLang="en-US" sz="1200" b="1" dirty="0" smtClean="0">
                <a:latin typeface="+mj-lt"/>
                <a:ea typeface="+mj-ea"/>
                <a:cs typeface="+mj-cs"/>
                <a:sym typeface="宋体"/>
              </a:rPr>
              <a:t>、</a:t>
            </a:r>
            <a:r>
              <a:rPr lang="en-US" altLang="zh-CN" sz="1200" b="1" dirty="0" smtClean="0">
                <a:latin typeface="+mj-lt"/>
                <a:ea typeface="+mj-ea"/>
                <a:cs typeface="+mj-cs"/>
                <a:sym typeface="宋体"/>
              </a:rPr>
              <a:t>boot</a:t>
            </a:r>
            <a:r>
              <a:rPr lang="zh-CN" altLang="en-US" sz="1200" b="1" dirty="0" smtClean="0">
                <a:latin typeface="+mj-lt"/>
                <a:ea typeface="+mj-ea"/>
                <a:cs typeface="+mj-cs"/>
                <a:sym typeface="宋体"/>
              </a:rPr>
              <a:t>、</a:t>
            </a:r>
            <a:r>
              <a:rPr lang="en-US" altLang="zh-CN" sz="1200" b="1" dirty="0" err="1" smtClean="0">
                <a:latin typeface="+mj-lt"/>
                <a:ea typeface="+mj-ea"/>
                <a:cs typeface="+mj-cs"/>
                <a:sym typeface="宋体"/>
              </a:rPr>
              <a:t>dev</a:t>
            </a:r>
            <a:r>
              <a:rPr lang="zh-CN" altLang="en-US" sz="1200" b="1" dirty="0" smtClean="0">
                <a:latin typeface="+mj-lt"/>
                <a:ea typeface="+mj-ea"/>
                <a:cs typeface="+mj-cs"/>
                <a:sym typeface="宋体"/>
              </a:rPr>
              <a:t>之类。操作系统级虚拟化是在操作系统里再建一个目录，然后再把操作系统的内容放上去，之后在系统里面可看到多个不同的操作系统。若希望在底下运行程序，它会感知到并在操作系统里面运行。</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lang="zh-CN" altLang="en-US" sz="1200" b="1" dirty="0" smtClean="0">
                <a:latin typeface="+mj-lt"/>
                <a:ea typeface="+mj-ea"/>
                <a:cs typeface="+mj-cs"/>
                <a:sym typeface="宋体"/>
              </a:rPr>
              <a:t>内核主线的容器技术主要有两个，一个是</a:t>
            </a:r>
            <a:r>
              <a:rPr lang="en-US" altLang="zh-CN" sz="1200" b="1" dirty="0" smtClean="0">
                <a:latin typeface="+mj-lt"/>
                <a:ea typeface="+mj-ea"/>
                <a:cs typeface="+mj-cs"/>
                <a:sym typeface="宋体"/>
              </a:rPr>
              <a:t>Namespace</a:t>
            </a:r>
            <a:r>
              <a:rPr lang="zh-CN" altLang="en-US" sz="1200" b="1" dirty="0" smtClean="0">
                <a:latin typeface="+mj-lt"/>
                <a:ea typeface="+mj-ea"/>
                <a:cs typeface="+mj-cs"/>
                <a:sym typeface="宋体"/>
              </a:rPr>
              <a:t>，程序运行环境的隔离，基本原理是将内核中的全局变量改为</a:t>
            </a:r>
            <a:r>
              <a:rPr lang="en-US" altLang="zh-CN" sz="1200" b="1" dirty="0" smtClean="0">
                <a:latin typeface="+mj-lt"/>
                <a:ea typeface="+mj-ea"/>
                <a:cs typeface="+mj-cs"/>
                <a:sym typeface="宋体"/>
              </a:rPr>
              <a:t>per-namespace</a:t>
            </a:r>
            <a:r>
              <a:rPr lang="zh-CN" altLang="en-US" sz="1200" b="1" dirty="0" smtClean="0">
                <a:latin typeface="+mj-lt"/>
                <a:ea typeface="+mj-ea"/>
                <a:cs typeface="+mj-cs"/>
                <a:sym typeface="宋体"/>
              </a:rPr>
              <a:t>变量。另外一个是</a:t>
            </a:r>
            <a:r>
              <a:rPr lang="en-US" altLang="zh-CN" sz="1200" b="1" dirty="0" err="1" smtClean="0">
                <a:latin typeface="+mj-lt"/>
                <a:ea typeface="+mj-ea"/>
                <a:cs typeface="+mj-cs"/>
                <a:sym typeface="宋体"/>
              </a:rPr>
              <a:t>Cgroup</a:t>
            </a:r>
            <a:r>
              <a:rPr lang="zh-CN" altLang="en-US" sz="1200" b="1" dirty="0" smtClean="0">
                <a:latin typeface="+mj-lt"/>
                <a:ea typeface="+mj-ea"/>
                <a:cs typeface="+mj-cs"/>
                <a:sym typeface="宋体"/>
              </a:rPr>
              <a:t>，把内部计算资源的</a:t>
            </a:r>
            <a:r>
              <a:rPr lang="en-US" altLang="zh-CN" sz="1200" b="1" dirty="0" err="1" smtClean="0">
                <a:latin typeface="+mj-lt"/>
                <a:ea typeface="+mj-ea"/>
                <a:cs typeface="+mj-cs"/>
                <a:sym typeface="宋体"/>
              </a:rPr>
              <a:t>QoS</a:t>
            </a:r>
            <a:r>
              <a:rPr lang="zh-CN" altLang="en-US" sz="1200" b="1" dirty="0" smtClean="0">
                <a:latin typeface="+mj-lt"/>
                <a:ea typeface="+mj-ea"/>
                <a:cs typeface="+mj-cs"/>
                <a:sym typeface="宋体"/>
              </a:rPr>
              <a:t>（</a:t>
            </a:r>
            <a:r>
              <a:rPr lang="en-US" altLang="zh-CN" sz="1200" b="1" dirty="0" smtClean="0">
                <a:latin typeface="+mj-lt"/>
                <a:ea typeface="+mj-ea"/>
                <a:cs typeface="+mj-cs"/>
                <a:sym typeface="宋体"/>
              </a:rPr>
              <a:t>CPU</a:t>
            </a:r>
            <a:r>
              <a:rPr lang="zh-CN" altLang="en-US" sz="1200" b="1" dirty="0" smtClean="0">
                <a:latin typeface="+mj-lt"/>
                <a:ea typeface="+mj-ea"/>
                <a:cs typeface="+mj-cs"/>
                <a:sym typeface="宋体"/>
              </a:rPr>
              <a:t>、内存、磁盘</a:t>
            </a:r>
            <a:r>
              <a:rPr lang="en-US" altLang="zh-CN" sz="1200" b="1" dirty="0" smtClean="0">
                <a:latin typeface="+mj-lt"/>
                <a:ea typeface="+mj-ea"/>
                <a:cs typeface="+mj-cs"/>
                <a:sym typeface="宋体"/>
              </a:rPr>
              <a:t>I/O</a:t>
            </a:r>
            <a:r>
              <a:rPr lang="zh-CN" altLang="en-US" sz="1200" b="1" dirty="0" smtClean="0">
                <a:latin typeface="+mj-lt"/>
                <a:ea typeface="+mj-ea"/>
                <a:cs typeface="+mj-cs"/>
                <a:sym typeface="宋体"/>
              </a:rPr>
              <a:t>、网络</a:t>
            </a:r>
            <a:r>
              <a:rPr lang="en-US" altLang="zh-CN" sz="1200" b="1" dirty="0" smtClean="0">
                <a:latin typeface="+mj-lt"/>
                <a:ea typeface="+mj-ea"/>
                <a:cs typeface="+mj-cs"/>
                <a:sym typeface="宋体"/>
              </a:rPr>
              <a:t>I/O</a:t>
            </a:r>
            <a:r>
              <a:rPr lang="zh-CN" altLang="en-US" sz="1200" b="1" dirty="0" smtClean="0">
                <a:latin typeface="+mj-lt"/>
                <a:ea typeface="+mj-ea"/>
                <a:cs typeface="+mj-cs"/>
                <a:sym typeface="宋体"/>
              </a:rPr>
              <a:t>）隔离开来。</a:t>
            </a:r>
          </a:p>
          <a:p>
            <a:pPr>
              <a:defRPr>
                <a:latin typeface="宋体"/>
                <a:ea typeface="宋体"/>
                <a:cs typeface="宋体"/>
                <a:sym typeface="宋体"/>
              </a:defRPr>
            </a:pPr>
            <a:endParaRPr lang="zh-CN" altLang="en-US" sz="1200" b="1" dirty="0" smtClean="0">
              <a:latin typeface="+mj-lt"/>
              <a:ea typeface="+mj-ea"/>
              <a:cs typeface="+mj-cs"/>
              <a:sym typeface="宋体"/>
            </a:endParaRPr>
          </a:p>
          <a:p>
            <a:r>
              <a:rPr lang="en-US" altLang="zh-CN" sz="1200" dirty="0" smtClean="0">
                <a:latin typeface="+mj-lt"/>
                <a:ea typeface="+mj-ea"/>
                <a:cs typeface="+mj-cs"/>
                <a:sym typeface="Calibri"/>
              </a:rPr>
              <a:t>1979 — </a:t>
            </a:r>
            <a:r>
              <a:rPr lang="en-US" altLang="zh-CN" sz="1200" dirty="0" err="1" smtClean="0">
                <a:latin typeface="+mj-lt"/>
                <a:ea typeface="+mj-ea"/>
                <a:cs typeface="+mj-cs"/>
                <a:sym typeface="Calibri"/>
              </a:rPr>
              <a:t>chroot</a:t>
            </a:r>
            <a:endParaRPr lang="en-US" altLang="zh-CN" sz="1200" dirty="0" smtClean="0">
              <a:latin typeface="+mj-lt"/>
              <a:ea typeface="+mj-ea"/>
              <a:cs typeface="+mj-cs"/>
              <a:sym typeface="Calibri"/>
            </a:endParaRPr>
          </a:p>
          <a:p>
            <a:endParaRPr lang="en-US" altLang="zh-CN" sz="1200" dirty="0" smtClean="0">
              <a:latin typeface="+mj-lt"/>
              <a:ea typeface="+mj-ea"/>
              <a:cs typeface="+mj-cs"/>
              <a:sym typeface="Calibri"/>
            </a:endParaRPr>
          </a:p>
          <a:p>
            <a:r>
              <a:rPr lang="zh-CN" altLang="en-US" sz="1200" dirty="0" smtClean="0">
                <a:latin typeface="+mj-lt"/>
                <a:ea typeface="+mj-ea"/>
                <a:cs typeface="+mj-cs"/>
                <a:sym typeface="Calibri"/>
              </a:rPr>
              <a:t>容器的概念始于 </a:t>
            </a:r>
            <a:r>
              <a:rPr lang="en-US" altLang="zh-CN" sz="1200" dirty="0" smtClean="0">
                <a:latin typeface="+mj-lt"/>
                <a:ea typeface="+mj-ea"/>
                <a:cs typeface="+mj-cs"/>
                <a:sym typeface="Calibri"/>
              </a:rPr>
              <a:t>1979 </a:t>
            </a:r>
            <a:r>
              <a:rPr lang="zh-CN" altLang="en-US" sz="1200" dirty="0" smtClean="0">
                <a:latin typeface="+mj-lt"/>
                <a:ea typeface="+mj-ea"/>
                <a:cs typeface="+mj-cs"/>
                <a:sym typeface="Calibri"/>
              </a:rPr>
              <a:t>年的 </a:t>
            </a:r>
            <a:r>
              <a:rPr lang="en-US" altLang="zh-CN" sz="1200" dirty="0" smtClean="0">
                <a:latin typeface="+mj-lt"/>
                <a:ea typeface="+mj-ea"/>
                <a:cs typeface="+mj-cs"/>
                <a:sym typeface="Calibri"/>
              </a:rPr>
              <a:t>UNIX  </a:t>
            </a:r>
            <a:r>
              <a:rPr lang="en-US" altLang="zh-CN" sz="1200" dirty="0" err="1" smtClean="0">
                <a:latin typeface="+mj-lt"/>
                <a:ea typeface="+mj-ea"/>
                <a:cs typeface="+mj-cs"/>
                <a:sym typeface="Calibri"/>
              </a:rPr>
              <a:t>chroot</a:t>
            </a:r>
            <a:r>
              <a:rPr lang="zh-CN" altLang="en-US" sz="1200" dirty="0" smtClean="0">
                <a:latin typeface="+mj-lt"/>
                <a:ea typeface="+mj-ea"/>
                <a:cs typeface="+mj-cs"/>
                <a:sym typeface="Calibri"/>
              </a:rPr>
              <a:t>，它是一个 </a:t>
            </a:r>
            <a:r>
              <a:rPr lang="en-US" altLang="zh-CN" sz="1200" dirty="0" smtClean="0">
                <a:latin typeface="+mj-lt"/>
                <a:ea typeface="+mj-ea"/>
                <a:cs typeface="+mj-cs"/>
                <a:sym typeface="Calibri"/>
              </a:rPr>
              <a:t>UNIX </a:t>
            </a:r>
            <a:r>
              <a:rPr lang="zh-CN" altLang="en-US" sz="1200" dirty="0" smtClean="0">
                <a:latin typeface="+mj-lt"/>
                <a:ea typeface="+mj-ea"/>
                <a:cs typeface="+mj-cs"/>
                <a:sym typeface="Calibri"/>
              </a:rPr>
              <a:t>操作系统上的系统调用，用于将一个进程及其子进程的根目录改变到文件系统中的一个新位置，让这些进程只能访问到该目录。这个功能的想法是为每个进程提供独立的磁盘空间。其后在 </a:t>
            </a:r>
            <a:r>
              <a:rPr lang="en-US" altLang="zh-CN" sz="1200" dirty="0" smtClean="0">
                <a:latin typeface="+mj-lt"/>
                <a:ea typeface="+mj-ea"/>
                <a:cs typeface="+mj-cs"/>
                <a:sym typeface="Calibri"/>
              </a:rPr>
              <a:t>1982</a:t>
            </a:r>
            <a:r>
              <a:rPr lang="zh-CN" altLang="en-US" sz="1200" dirty="0" smtClean="0">
                <a:latin typeface="+mj-lt"/>
                <a:ea typeface="+mj-ea"/>
                <a:cs typeface="+mj-cs"/>
                <a:sym typeface="Calibri"/>
              </a:rPr>
              <a:t>年，它被加入到了 </a:t>
            </a:r>
            <a:r>
              <a:rPr lang="en-US" altLang="zh-CN" sz="1200" dirty="0" smtClean="0">
                <a:latin typeface="+mj-lt"/>
                <a:ea typeface="+mj-ea"/>
                <a:cs typeface="+mj-cs"/>
                <a:sym typeface="Calibri"/>
              </a:rPr>
              <a:t>BSD </a:t>
            </a:r>
            <a:r>
              <a:rPr lang="zh-CN" altLang="en-US" sz="1200" dirty="0" smtClean="0">
                <a:latin typeface="+mj-lt"/>
                <a:ea typeface="+mj-ea"/>
                <a:cs typeface="+mj-cs"/>
                <a:sym typeface="Calibri"/>
              </a:rPr>
              <a:t>系统中。</a:t>
            </a:r>
          </a:p>
          <a:p>
            <a:endParaRPr lang="zh-CN" altLang="en-US" sz="1200" dirty="0" smtClean="0">
              <a:latin typeface="+mj-lt"/>
              <a:ea typeface="+mj-ea"/>
              <a:cs typeface="+mj-cs"/>
              <a:sym typeface="Calibri"/>
            </a:endParaRPr>
          </a:p>
          <a:p>
            <a:r>
              <a:rPr lang="is-IS" altLang="zh-CN" sz="1200" dirty="0" smtClean="0">
                <a:latin typeface="+mj-lt"/>
                <a:ea typeface="+mj-ea"/>
                <a:cs typeface="+mj-cs"/>
                <a:sym typeface="Calibri"/>
              </a:rPr>
              <a:t>2005 — OpenVZ</a:t>
            </a:r>
          </a:p>
          <a:p>
            <a:endParaRPr lang="is-IS" altLang="zh-CN" sz="1200" dirty="0" smtClean="0">
              <a:latin typeface="+mj-lt"/>
              <a:ea typeface="+mj-ea"/>
              <a:cs typeface="+mj-cs"/>
              <a:sym typeface="Calibri"/>
            </a:endParaRPr>
          </a:p>
          <a:p>
            <a:r>
              <a:rPr lang="en-US" altLang="zh-CN" sz="1200" dirty="0" err="1" smtClean="0">
                <a:latin typeface="+mj-lt"/>
                <a:ea typeface="+mj-ea"/>
                <a:cs typeface="+mj-cs"/>
                <a:sym typeface="Calibri"/>
              </a:rPr>
              <a:t>OpenVZ</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是开源的 </a:t>
            </a:r>
            <a:r>
              <a:rPr lang="en-US" altLang="zh-CN" sz="1200" dirty="0" err="1" smtClean="0">
                <a:latin typeface="+mj-lt"/>
                <a:ea typeface="+mj-ea"/>
                <a:cs typeface="+mj-cs"/>
                <a:sym typeface="Calibri"/>
              </a:rPr>
              <a:t>Virtuozzo</a:t>
            </a:r>
            <a:r>
              <a:rPr lang="zh-CN" altLang="en-US" sz="1200" dirty="0" smtClean="0">
                <a:latin typeface="+mj-lt"/>
                <a:ea typeface="+mj-ea"/>
                <a:cs typeface="+mj-cs"/>
                <a:sym typeface="Calibri"/>
              </a:rPr>
              <a:t>，它通过对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内核进行补丁来提供虚拟化、隔离、资源管理和状态检查</a:t>
            </a:r>
            <a:r>
              <a:rPr lang="en-US" altLang="zh-CN" sz="1200" dirty="0" err="1" smtClean="0">
                <a:latin typeface="+mj-lt"/>
                <a:ea typeface="+mj-ea"/>
                <a:cs typeface="+mj-cs"/>
                <a:sym typeface="Calibri"/>
              </a:rPr>
              <a:t>checkpointing</a:t>
            </a:r>
            <a:r>
              <a:rPr lang="zh-CN" altLang="en-US" sz="1200" dirty="0" smtClean="0">
                <a:latin typeface="+mj-lt"/>
                <a:ea typeface="+mj-ea"/>
                <a:cs typeface="+mj-cs"/>
                <a:sym typeface="Calibri"/>
              </a:rPr>
              <a:t>。每个 </a:t>
            </a:r>
            <a:r>
              <a:rPr lang="en-US" altLang="zh-CN" sz="1200" dirty="0" err="1" smtClean="0">
                <a:latin typeface="+mj-lt"/>
                <a:ea typeface="+mj-ea"/>
                <a:cs typeface="+mj-cs"/>
                <a:sym typeface="Calibri"/>
              </a:rPr>
              <a:t>OpenVZ</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容器都有一套隔离的文件系统、用户及用户组、进程树、网络、设备和 </a:t>
            </a:r>
            <a:r>
              <a:rPr lang="en-US" altLang="zh-CN" sz="1200" dirty="0" smtClean="0">
                <a:latin typeface="+mj-lt"/>
                <a:ea typeface="+mj-ea"/>
                <a:cs typeface="+mj-cs"/>
                <a:sym typeface="Calibri"/>
              </a:rPr>
              <a:t>IPC </a:t>
            </a:r>
            <a:r>
              <a:rPr lang="zh-CN" altLang="en-US" sz="1200" dirty="0" smtClean="0">
                <a:latin typeface="+mj-lt"/>
                <a:ea typeface="+mj-ea"/>
                <a:cs typeface="+mj-cs"/>
                <a:sym typeface="Calibri"/>
              </a:rPr>
              <a:t>对象。</a:t>
            </a:r>
            <a:r>
              <a:rPr lang="en-US" altLang="zh-CN" sz="1200" dirty="0" err="1" smtClean="0">
                <a:latin typeface="+mj-lt"/>
                <a:ea typeface="+mj-ea"/>
                <a:cs typeface="+mj-cs"/>
                <a:sym typeface="Calibri"/>
              </a:rPr>
              <a:t>OpenVZ</a:t>
            </a:r>
            <a:r>
              <a:rPr lang="zh-CN" altLang="en-US" sz="1200" dirty="0" smtClean="0">
                <a:latin typeface="+mj-lt"/>
                <a:ea typeface="+mj-ea"/>
                <a:cs typeface="+mj-cs"/>
                <a:sym typeface="Calibri"/>
              </a:rPr>
              <a:t> 开始推动内核的容器技术。</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2007 — Control Groups</a:t>
            </a:r>
          </a:p>
          <a:p>
            <a:endParaRPr lang="en-US" altLang="zh-CN" sz="1200" dirty="0" smtClean="0">
              <a:latin typeface="+mj-lt"/>
              <a:ea typeface="+mj-ea"/>
              <a:cs typeface="+mj-cs"/>
              <a:sym typeface="Calibri"/>
            </a:endParaRPr>
          </a:p>
          <a:p>
            <a:r>
              <a:rPr lang="en-US" altLang="zh-CN" sz="1200" dirty="0" smtClean="0">
                <a:latin typeface="+mj-lt"/>
                <a:ea typeface="+mj-ea"/>
                <a:cs typeface="+mj-cs"/>
                <a:sym typeface="Calibri"/>
              </a:rPr>
              <a:t>Control Groups </a:t>
            </a:r>
            <a:r>
              <a:rPr lang="zh-CN" altLang="en-US" sz="1200" dirty="0" smtClean="0">
                <a:latin typeface="+mj-lt"/>
                <a:ea typeface="+mj-ea"/>
                <a:cs typeface="+mj-cs"/>
                <a:sym typeface="Calibri"/>
              </a:rPr>
              <a:t>（即  </a:t>
            </a:r>
            <a:r>
              <a:rPr lang="en-US" altLang="zh-CN" sz="1200" dirty="0" err="1" smtClean="0">
                <a:latin typeface="+mj-lt"/>
                <a:ea typeface="+mj-ea"/>
                <a:cs typeface="+mj-cs"/>
                <a:sym typeface="Calibri"/>
              </a:rPr>
              <a:t>cgroups</a:t>
            </a:r>
            <a:r>
              <a:rPr lang="zh-CN" altLang="en-US" sz="1200" dirty="0" smtClean="0">
                <a:latin typeface="+mj-lt"/>
                <a:ea typeface="+mj-ea"/>
                <a:cs typeface="+mj-cs"/>
                <a:sym typeface="Calibri"/>
              </a:rPr>
              <a:t>）是由 </a:t>
            </a:r>
            <a:r>
              <a:rPr lang="en-US" altLang="zh-CN" sz="1200" dirty="0" smtClean="0">
                <a:latin typeface="+mj-lt"/>
                <a:ea typeface="+mj-ea"/>
                <a:cs typeface="+mj-cs"/>
                <a:sym typeface="Calibri"/>
              </a:rPr>
              <a:t>Google </a:t>
            </a:r>
            <a:r>
              <a:rPr lang="zh-CN" altLang="en-US" sz="1200" dirty="0" smtClean="0">
                <a:latin typeface="+mj-lt"/>
                <a:ea typeface="+mj-ea"/>
                <a:cs typeface="+mj-cs"/>
                <a:sym typeface="Calibri"/>
              </a:rPr>
              <a:t>实现的，并于 </a:t>
            </a:r>
            <a:r>
              <a:rPr lang="en-US" altLang="zh-CN" sz="1200" dirty="0" smtClean="0">
                <a:latin typeface="+mj-lt"/>
                <a:ea typeface="+mj-ea"/>
                <a:cs typeface="+mj-cs"/>
                <a:sym typeface="Calibri"/>
              </a:rPr>
              <a:t>2007 </a:t>
            </a:r>
            <a:r>
              <a:rPr lang="zh-CN" altLang="en-US" sz="1200" dirty="0" smtClean="0">
                <a:latin typeface="+mj-lt"/>
                <a:ea typeface="+mj-ea"/>
                <a:cs typeface="+mj-cs"/>
                <a:sym typeface="Calibri"/>
              </a:rPr>
              <a:t>年加到了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内核中。这表明 </a:t>
            </a:r>
            <a:r>
              <a:rPr lang="en-US" altLang="zh-CN" sz="1200" dirty="0" smtClean="0">
                <a:latin typeface="+mj-lt"/>
                <a:ea typeface="+mj-ea"/>
                <a:cs typeface="+mj-cs"/>
                <a:sym typeface="Calibri"/>
              </a:rPr>
              <a:t>Google </a:t>
            </a:r>
            <a:r>
              <a:rPr lang="zh-CN" altLang="en-US" sz="1200" dirty="0" smtClean="0">
                <a:latin typeface="+mj-lt"/>
                <a:ea typeface="+mj-ea"/>
                <a:cs typeface="+mj-cs"/>
                <a:sym typeface="Calibri"/>
              </a:rPr>
              <a:t>很早就参与了容器技术的开发，以及它们是如何回馈到社区的。</a:t>
            </a:r>
          </a:p>
          <a:p>
            <a:r>
              <a:rPr lang="en-US" altLang="zh-CN" sz="1200" b="1" dirty="0" smtClean="0">
                <a:latin typeface="+mj-lt"/>
                <a:ea typeface="+mj-ea"/>
                <a:cs typeface="+mj-cs"/>
                <a:sym typeface="Calibri"/>
              </a:rPr>
              <a:t>Namespace</a:t>
            </a:r>
            <a:r>
              <a:rPr lang="zh-CN" altLang="en-US" sz="1200" b="1" dirty="0" smtClean="0">
                <a:latin typeface="+mj-lt"/>
                <a:ea typeface="+mj-ea"/>
                <a:cs typeface="+mj-cs"/>
                <a:sym typeface="Calibri"/>
              </a:rPr>
              <a:t>，程序运行环境的隔离，基本原理是将内核中的全局变量改为</a:t>
            </a:r>
            <a:r>
              <a:rPr lang="en-US" altLang="zh-CN" sz="1200" b="1" dirty="0" smtClean="0">
                <a:latin typeface="+mj-lt"/>
                <a:ea typeface="+mj-ea"/>
                <a:cs typeface="+mj-cs"/>
                <a:sym typeface="Calibri"/>
              </a:rPr>
              <a:t>per-namespace</a:t>
            </a:r>
            <a:r>
              <a:rPr lang="zh-CN" altLang="en-US" sz="1200" b="1" dirty="0" smtClean="0">
                <a:latin typeface="+mj-lt"/>
                <a:ea typeface="+mj-ea"/>
                <a:cs typeface="+mj-cs"/>
                <a:sym typeface="Calibri"/>
              </a:rPr>
              <a:t>变量。</a:t>
            </a:r>
          </a:p>
          <a:p>
            <a:r>
              <a:rPr lang="en-US" altLang="zh-CN" sz="1200" b="1" dirty="0" err="1" smtClean="0">
                <a:latin typeface="+mj-lt"/>
                <a:ea typeface="+mj-ea"/>
                <a:cs typeface="+mj-cs"/>
                <a:sym typeface="Calibri"/>
              </a:rPr>
              <a:t>Cgroup</a:t>
            </a:r>
            <a:r>
              <a:rPr lang="zh-CN" altLang="en-US" sz="1200" b="1" dirty="0" smtClean="0">
                <a:latin typeface="+mj-lt"/>
                <a:ea typeface="+mj-ea"/>
                <a:cs typeface="+mj-cs"/>
                <a:sym typeface="Calibri"/>
              </a:rPr>
              <a:t>，把内部计算资源的</a:t>
            </a:r>
            <a:r>
              <a:rPr lang="en-US" altLang="zh-CN" sz="1200" b="1" dirty="0" err="1" smtClean="0">
                <a:latin typeface="+mj-lt"/>
                <a:ea typeface="+mj-ea"/>
                <a:cs typeface="+mj-cs"/>
                <a:sym typeface="Calibri"/>
              </a:rPr>
              <a:t>QoS</a:t>
            </a:r>
            <a:r>
              <a:rPr lang="zh-CN" altLang="en-US" sz="1200" b="1" dirty="0" smtClean="0">
                <a:latin typeface="+mj-lt"/>
                <a:ea typeface="+mj-ea"/>
                <a:cs typeface="+mj-cs"/>
                <a:sym typeface="Calibri"/>
              </a:rPr>
              <a:t>（</a:t>
            </a:r>
            <a:r>
              <a:rPr lang="en-US" altLang="zh-CN" sz="1200" b="1" dirty="0" smtClean="0">
                <a:latin typeface="+mj-lt"/>
                <a:ea typeface="+mj-ea"/>
                <a:cs typeface="+mj-cs"/>
                <a:sym typeface="Calibri"/>
              </a:rPr>
              <a:t>CPU</a:t>
            </a:r>
            <a:r>
              <a:rPr lang="zh-CN" altLang="en-US" sz="1200" b="1" dirty="0" smtClean="0">
                <a:latin typeface="+mj-lt"/>
                <a:ea typeface="+mj-ea"/>
                <a:cs typeface="+mj-cs"/>
                <a:sym typeface="Calibri"/>
              </a:rPr>
              <a:t>、内存、磁盘</a:t>
            </a:r>
            <a:r>
              <a:rPr lang="en-US" altLang="zh-CN" sz="1200" b="1" dirty="0" smtClean="0">
                <a:latin typeface="+mj-lt"/>
                <a:ea typeface="+mj-ea"/>
                <a:cs typeface="+mj-cs"/>
                <a:sym typeface="Calibri"/>
              </a:rPr>
              <a:t>I/O</a:t>
            </a:r>
            <a:r>
              <a:rPr lang="zh-CN" altLang="en-US" sz="1200" b="1" dirty="0" smtClean="0">
                <a:latin typeface="+mj-lt"/>
                <a:ea typeface="+mj-ea"/>
                <a:cs typeface="+mj-cs"/>
                <a:sym typeface="Calibri"/>
              </a:rPr>
              <a:t>、网络</a:t>
            </a:r>
            <a:r>
              <a:rPr lang="en-US" altLang="zh-CN" sz="1200" b="1" dirty="0" smtClean="0">
                <a:latin typeface="+mj-lt"/>
                <a:ea typeface="+mj-ea"/>
                <a:cs typeface="+mj-cs"/>
                <a:sym typeface="Calibri"/>
              </a:rPr>
              <a:t>I/O</a:t>
            </a:r>
            <a:r>
              <a:rPr lang="zh-CN" altLang="en-US" sz="1200" b="1" dirty="0" smtClean="0">
                <a:latin typeface="+mj-lt"/>
                <a:ea typeface="+mj-ea"/>
                <a:cs typeface="+mj-cs"/>
                <a:sym typeface="Calibri"/>
              </a:rPr>
              <a:t>）隔离开来。</a:t>
            </a:r>
            <a:endParaRPr lang="zh-CN" altLang="en-US" sz="1200" dirty="0" smtClean="0">
              <a:latin typeface="+mj-lt"/>
              <a:ea typeface="+mj-ea"/>
              <a:cs typeface="+mj-cs"/>
              <a:sym typeface="Calibri"/>
            </a:endParaRPr>
          </a:p>
          <a:p>
            <a:endParaRPr lang="zh-CN" altLang="en-US" sz="1200" dirty="0" smtClean="0">
              <a:latin typeface="+mj-lt"/>
              <a:ea typeface="+mj-ea"/>
              <a:cs typeface="+mj-cs"/>
              <a:sym typeface="Calibri"/>
            </a:endParaRPr>
          </a:p>
          <a:p>
            <a:r>
              <a:rPr lang="is-IS" altLang="zh-CN" sz="1200" dirty="0" smtClean="0">
                <a:latin typeface="+mj-lt"/>
                <a:ea typeface="+mj-ea"/>
                <a:cs typeface="+mj-cs"/>
                <a:sym typeface="Calibri"/>
              </a:rPr>
              <a:t>2008 — LXC</a:t>
            </a:r>
          </a:p>
          <a:p>
            <a:endParaRPr lang="is-IS" altLang="zh-CN" sz="1200" dirty="0" smtClean="0">
              <a:latin typeface="+mj-lt"/>
              <a:ea typeface="+mj-ea"/>
              <a:cs typeface="+mj-cs"/>
              <a:sym typeface="Calibri"/>
            </a:endParaRPr>
          </a:p>
          <a:p>
            <a:r>
              <a:rPr lang="en-US" altLang="zh-CN" sz="1200" dirty="0" smtClean="0">
                <a:latin typeface="+mj-lt"/>
                <a:ea typeface="+mj-ea"/>
                <a:cs typeface="+mj-cs"/>
                <a:sym typeface="Calibri"/>
              </a:rPr>
              <a:t>LXC </a:t>
            </a:r>
            <a:r>
              <a:rPr lang="zh-CN" altLang="en-US" sz="1200" dirty="0" smtClean="0">
                <a:latin typeface="+mj-lt"/>
                <a:ea typeface="+mj-ea"/>
                <a:cs typeface="+mj-cs"/>
                <a:sym typeface="Calibri"/>
              </a:rPr>
              <a:t>的意思是 </a:t>
            </a:r>
            <a:r>
              <a:rPr lang="en-US" altLang="zh-CN" sz="1200" dirty="0" err="1" smtClean="0">
                <a:latin typeface="+mj-lt"/>
                <a:ea typeface="+mj-ea"/>
                <a:cs typeface="+mj-cs"/>
                <a:sym typeface="Calibri"/>
              </a:rPr>
              <a:t>LinuX</a:t>
            </a:r>
            <a:r>
              <a:rPr lang="en-US" altLang="zh-CN" sz="1200" dirty="0" smtClean="0">
                <a:latin typeface="+mj-lt"/>
                <a:ea typeface="+mj-ea"/>
                <a:cs typeface="+mj-cs"/>
                <a:sym typeface="Calibri"/>
              </a:rPr>
              <a:t> Containers</a:t>
            </a:r>
            <a:r>
              <a:rPr lang="zh-CN" altLang="en-US" sz="1200" dirty="0" smtClean="0">
                <a:latin typeface="+mj-lt"/>
                <a:ea typeface="+mj-ea"/>
                <a:cs typeface="+mj-cs"/>
                <a:sym typeface="Calibri"/>
              </a:rPr>
              <a:t>，它是第一个最完善的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容器管理器的实现方案，是通过 </a:t>
            </a:r>
            <a:r>
              <a:rPr lang="en-US" altLang="zh-CN" sz="1200" dirty="0" err="1" smtClean="0">
                <a:latin typeface="+mj-lt"/>
                <a:ea typeface="+mj-ea"/>
                <a:cs typeface="+mj-cs"/>
                <a:sym typeface="Calibri"/>
              </a:rPr>
              <a:t>cgroups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和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名字空间</a:t>
            </a:r>
            <a:r>
              <a:rPr lang="en-US" altLang="zh-CN" sz="1200" dirty="0" smtClean="0">
                <a:latin typeface="+mj-lt"/>
                <a:ea typeface="+mj-ea"/>
                <a:cs typeface="+mj-cs"/>
                <a:sym typeface="Calibri"/>
              </a:rPr>
              <a:t>namespace</a:t>
            </a:r>
            <a:r>
              <a:rPr lang="zh-CN" altLang="en-US" sz="1200" dirty="0" smtClean="0">
                <a:latin typeface="+mj-lt"/>
                <a:ea typeface="+mj-ea"/>
                <a:cs typeface="+mj-cs"/>
                <a:sym typeface="Calibri"/>
              </a:rPr>
              <a:t>实现的。</a:t>
            </a:r>
            <a:r>
              <a:rPr lang="en-US" altLang="zh-CN" sz="1200" dirty="0" smtClean="0">
                <a:latin typeface="+mj-lt"/>
                <a:ea typeface="+mj-ea"/>
                <a:cs typeface="+mj-cs"/>
                <a:sym typeface="Calibri"/>
              </a:rPr>
              <a:t>LXC </a:t>
            </a:r>
            <a:r>
              <a:rPr lang="zh-CN" altLang="en-US" sz="1200" dirty="0" smtClean="0">
                <a:latin typeface="+mj-lt"/>
                <a:ea typeface="+mj-ea"/>
                <a:cs typeface="+mj-cs"/>
                <a:sym typeface="Calibri"/>
              </a:rPr>
              <a:t>存在于 </a:t>
            </a:r>
            <a:r>
              <a:rPr lang="en-US" altLang="zh-CN" sz="1200" dirty="0" err="1" smtClean="0">
                <a:latin typeface="+mj-lt"/>
                <a:ea typeface="+mj-ea"/>
                <a:cs typeface="+mj-cs"/>
                <a:sym typeface="Calibri"/>
              </a:rPr>
              <a:t>liblxc</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库中，提供了各种编程语言的 </a:t>
            </a:r>
            <a:r>
              <a:rPr lang="en-US" altLang="zh-CN" sz="1200" dirty="0" smtClean="0">
                <a:latin typeface="+mj-lt"/>
                <a:ea typeface="+mj-ea"/>
                <a:cs typeface="+mj-cs"/>
                <a:sym typeface="Calibri"/>
              </a:rPr>
              <a:t>API </a:t>
            </a:r>
            <a:r>
              <a:rPr lang="zh-CN" altLang="en-US" sz="1200" dirty="0" smtClean="0">
                <a:latin typeface="+mj-lt"/>
                <a:ea typeface="+mj-ea"/>
                <a:cs typeface="+mj-cs"/>
                <a:sym typeface="Calibri"/>
              </a:rPr>
              <a:t>实现，包括 </a:t>
            </a:r>
            <a:r>
              <a:rPr lang="en-US" altLang="zh-CN" sz="1200" dirty="0" smtClean="0">
                <a:latin typeface="+mj-lt"/>
                <a:ea typeface="+mj-ea"/>
                <a:cs typeface="+mj-cs"/>
                <a:sym typeface="Calibri"/>
              </a:rPr>
              <a:t>Python3</a:t>
            </a:r>
            <a:r>
              <a:rPr lang="zh-CN" altLang="en-US" sz="1200" dirty="0" smtClean="0">
                <a:latin typeface="+mj-lt"/>
                <a:ea typeface="+mj-ea"/>
                <a:cs typeface="+mj-cs"/>
                <a:sym typeface="Calibri"/>
              </a:rPr>
              <a:t>、</a:t>
            </a:r>
            <a:r>
              <a:rPr lang="en-US" altLang="zh-CN" sz="1200" dirty="0" smtClean="0">
                <a:latin typeface="+mj-lt"/>
                <a:ea typeface="+mj-ea"/>
                <a:cs typeface="+mj-cs"/>
                <a:sym typeface="Calibri"/>
              </a:rPr>
              <a:t>Python2</a:t>
            </a:r>
            <a:r>
              <a:rPr lang="zh-CN" altLang="en-US" sz="1200" dirty="0" smtClean="0">
                <a:latin typeface="+mj-lt"/>
                <a:ea typeface="+mj-ea"/>
                <a:cs typeface="+mj-cs"/>
                <a:sym typeface="Calibri"/>
              </a:rPr>
              <a:t>、</a:t>
            </a:r>
            <a:r>
              <a:rPr lang="en-US" altLang="zh-CN" sz="1200" dirty="0" err="1" smtClean="0">
                <a:latin typeface="+mj-lt"/>
                <a:ea typeface="+mj-ea"/>
                <a:cs typeface="+mj-cs"/>
                <a:sym typeface="Calibri"/>
              </a:rPr>
              <a:t>Lua</a:t>
            </a:r>
            <a:r>
              <a:rPr lang="zh-CN" altLang="en-US" sz="1200" dirty="0" smtClean="0">
                <a:latin typeface="+mj-lt"/>
                <a:ea typeface="+mj-ea"/>
                <a:cs typeface="+mj-cs"/>
                <a:sym typeface="Calibri"/>
              </a:rPr>
              <a:t>、</a:t>
            </a:r>
            <a:r>
              <a:rPr lang="en-US" altLang="zh-CN" sz="1200" dirty="0" smtClean="0">
                <a:latin typeface="+mj-lt"/>
                <a:ea typeface="+mj-ea"/>
                <a:cs typeface="+mj-cs"/>
                <a:sym typeface="Calibri"/>
              </a:rPr>
              <a:t>Go</a:t>
            </a:r>
            <a:r>
              <a:rPr lang="zh-CN" altLang="en-US" sz="1200" dirty="0" smtClean="0">
                <a:latin typeface="+mj-lt"/>
                <a:ea typeface="+mj-ea"/>
                <a:cs typeface="+mj-cs"/>
                <a:sym typeface="Calibri"/>
              </a:rPr>
              <a:t>、</a:t>
            </a:r>
            <a:r>
              <a:rPr lang="en-US" altLang="zh-CN" sz="1200" dirty="0" smtClean="0">
                <a:latin typeface="+mj-lt"/>
                <a:ea typeface="+mj-ea"/>
                <a:cs typeface="+mj-cs"/>
                <a:sym typeface="Calibri"/>
              </a:rPr>
              <a:t>Ruby </a:t>
            </a:r>
            <a:r>
              <a:rPr lang="zh-CN" altLang="en-US" sz="1200" dirty="0" smtClean="0">
                <a:latin typeface="+mj-lt"/>
                <a:ea typeface="+mj-ea"/>
                <a:cs typeface="+mj-cs"/>
                <a:sym typeface="Calibri"/>
              </a:rPr>
              <a:t>和 </a:t>
            </a:r>
            <a:r>
              <a:rPr lang="en-US" altLang="zh-CN" sz="1200" dirty="0" smtClean="0">
                <a:latin typeface="+mj-lt"/>
                <a:ea typeface="+mj-ea"/>
                <a:cs typeface="+mj-cs"/>
                <a:sym typeface="Calibri"/>
              </a:rPr>
              <a:t>Haskell</a:t>
            </a:r>
            <a:r>
              <a:rPr lang="zh-CN" altLang="en-US" sz="1200" dirty="0" smtClean="0">
                <a:latin typeface="+mj-lt"/>
                <a:ea typeface="+mj-ea"/>
                <a:cs typeface="+mj-cs"/>
                <a:sym typeface="Calibri"/>
              </a:rPr>
              <a:t>。与其它容器技术不同的是， </a:t>
            </a:r>
            <a:r>
              <a:rPr lang="en-US" altLang="zh-CN" sz="1200" dirty="0" smtClean="0">
                <a:latin typeface="+mj-lt"/>
                <a:ea typeface="+mj-ea"/>
                <a:cs typeface="+mj-cs"/>
                <a:sym typeface="Calibri"/>
              </a:rPr>
              <a:t>LXC </a:t>
            </a:r>
            <a:r>
              <a:rPr lang="zh-CN" altLang="en-US" sz="1200" dirty="0" smtClean="0">
                <a:latin typeface="+mj-lt"/>
                <a:ea typeface="+mj-ea"/>
                <a:cs typeface="+mj-cs"/>
                <a:sym typeface="Calibri"/>
              </a:rPr>
              <a:t>可以工作在普通的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内核上，而不需要增加补丁。现在 </a:t>
            </a:r>
            <a:r>
              <a:rPr lang="en-US" altLang="zh-CN" sz="1200" dirty="0" smtClean="0">
                <a:latin typeface="+mj-lt"/>
                <a:ea typeface="+mj-ea"/>
                <a:cs typeface="+mj-cs"/>
                <a:sym typeface="Calibri"/>
              </a:rPr>
              <a:t>LXC project </a:t>
            </a:r>
            <a:r>
              <a:rPr lang="zh-CN" altLang="en-US" sz="1200" dirty="0" smtClean="0">
                <a:latin typeface="+mj-lt"/>
                <a:ea typeface="+mj-ea"/>
                <a:cs typeface="+mj-cs"/>
                <a:sym typeface="Calibri"/>
              </a:rPr>
              <a:t>是由 </a:t>
            </a:r>
            <a:r>
              <a:rPr lang="en-US" altLang="zh-CN" sz="1200" dirty="0" smtClean="0">
                <a:latin typeface="+mj-lt"/>
                <a:ea typeface="+mj-ea"/>
                <a:cs typeface="+mj-cs"/>
                <a:sym typeface="Calibri"/>
              </a:rPr>
              <a:t>Canonical </a:t>
            </a:r>
            <a:r>
              <a:rPr lang="zh-CN" altLang="en-US" sz="1200" dirty="0" smtClean="0">
                <a:latin typeface="+mj-lt"/>
                <a:ea typeface="+mj-ea"/>
                <a:cs typeface="+mj-cs"/>
                <a:sym typeface="Calibri"/>
              </a:rPr>
              <a:t>公司赞助并托管的。</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2013 — LMCTFY</a:t>
            </a:r>
          </a:p>
          <a:p>
            <a:endParaRPr lang="en-US" altLang="zh-CN" sz="1200" dirty="0" smtClean="0">
              <a:latin typeface="+mj-lt"/>
              <a:ea typeface="+mj-ea"/>
              <a:cs typeface="+mj-cs"/>
              <a:sym typeface="Calibri"/>
            </a:endParaRPr>
          </a:p>
          <a:p>
            <a:r>
              <a:rPr lang="en-US" altLang="zh-CN" sz="1200" dirty="0" err="1" smtClean="0">
                <a:latin typeface="+mj-lt"/>
                <a:ea typeface="+mj-ea"/>
                <a:cs typeface="+mj-cs"/>
                <a:sym typeface="Calibri"/>
              </a:rPr>
              <a:t>lmctfy</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的意思是“让我为你包含</a:t>
            </a:r>
            <a:r>
              <a:rPr lang="en-US" altLang="zh-CN" sz="1200" dirty="0" smtClean="0">
                <a:latin typeface="+mj-lt"/>
                <a:ea typeface="+mj-ea"/>
                <a:cs typeface="+mj-cs"/>
                <a:sym typeface="Calibri"/>
              </a:rPr>
              <a:t>Let Me Contain That For You”</a:t>
            </a:r>
            <a:r>
              <a:rPr lang="zh-CN" altLang="en-US" sz="1200" dirty="0" smtClean="0">
                <a:latin typeface="+mj-lt"/>
                <a:ea typeface="+mj-ea"/>
                <a:cs typeface="+mj-cs"/>
                <a:sym typeface="Calibri"/>
              </a:rPr>
              <a:t>。这是一个 </a:t>
            </a:r>
            <a:r>
              <a:rPr lang="en-US" altLang="zh-CN" sz="1200" dirty="0" smtClean="0">
                <a:latin typeface="+mj-lt"/>
                <a:ea typeface="+mj-ea"/>
                <a:cs typeface="+mj-cs"/>
                <a:sym typeface="Calibri"/>
              </a:rPr>
              <a:t>Google </a:t>
            </a:r>
            <a:r>
              <a:rPr lang="zh-CN" altLang="en-US" sz="1200" dirty="0" smtClean="0">
                <a:latin typeface="+mj-lt"/>
                <a:ea typeface="+mj-ea"/>
                <a:cs typeface="+mj-cs"/>
                <a:sym typeface="Calibri"/>
              </a:rPr>
              <a:t>容器技术的开源版本，提供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应用容器。</a:t>
            </a:r>
            <a:r>
              <a:rPr lang="en-US" altLang="zh-CN" sz="1200" dirty="0" err="1" smtClean="0">
                <a:latin typeface="+mj-lt"/>
                <a:ea typeface="+mj-ea"/>
                <a:cs typeface="+mj-cs"/>
                <a:sym typeface="Calibri"/>
              </a:rPr>
              <a:t>lmctfy</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首次发布于 </a:t>
            </a:r>
            <a:r>
              <a:rPr lang="en-US" altLang="zh-CN" sz="1200" dirty="0" smtClean="0">
                <a:latin typeface="+mj-lt"/>
                <a:ea typeface="+mj-ea"/>
                <a:cs typeface="+mj-cs"/>
                <a:sym typeface="Calibri"/>
              </a:rPr>
              <a:t>2013 </a:t>
            </a:r>
            <a:r>
              <a:rPr lang="zh-CN" altLang="en-US" sz="1200" dirty="0" smtClean="0">
                <a:latin typeface="+mj-lt"/>
                <a:ea typeface="+mj-ea"/>
                <a:cs typeface="+mj-cs"/>
                <a:sym typeface="Calibri"/>
              </a:rPr>
              <a:t>年</a:t>
            </a:r>
            <a:r>
              <a:rPr lang="en-US" altLang="zh-CN" sz="1200" dirty="0" smtClean="0">
                <a:latin typeface="+mj-lt"/>
                <a:ea typeface="+mj-ea"/>
                <a:cs typeface="+mj-cs"/>
                <a:sym typeface="Calibri"/>
              </a:rPr>
              <a:t>10</a:t>
            </a:r>
            <a:r>
              <a:rPr lang="zh-CN" altLang="en-US" sz="1200" dirty="0" smtClean="0">
                <a:latin typeface="+mj-lt"/>
                <a:ea typeface="+mj-ea"/>
                <a:cs typeface="+mj-cs"/>
                <a:sym typeface="Calibri"/>
              </a:rPr>
              <a:t>月，在 </a:t>
            </a:r>
            <a:r>
              <a:rPr lang="en-US" altLang="zh-CN" sz="1200" dirty="0" smtClean="0">
                <a:latin typeface="+mj-lt"/>
                <a:ea typeface="+mj-ea"/>
                <a:cs typeface="+mj-cs"/>
                <a:sym typeface="Calibri"/>
              </a:rPr>
              <a:t>2015 </a:t>
            </a:r>
            <a:r>
              <a:rPr lang="zh-CN" altLang="en-US" sz="1200" dirty="0" smtClean="0">
                <a:latin typeface="+mj-lt"/>
                <a:ea typeface="+mj-ea"/>
                <a:cs typeface="+mj-cs"/>
                <a:sym typeface="Calibri"/>
              </a:rPr>
              <a:t>年 </a:t>
            </a:r>
            <a:r>
              <a:rPr lang="en-US" altLang="zh-CN" sz="1200" dirty="0" smtClean="0">
                <a:latin typeface="+mj-lt"/>
                <a:ea typeface="+mj-ea"/>
                <a:cs typeface="+mj-cs"/>
                <a:sym typeface="Calibri"/>
              </a:rPr>
              <a:t>Google </a:t>
            </a:r>
            <a:r>
              <a:rPr lang="zh-CN" altLang="en-US" sz="1200" dirty="0" smtClean="0">
                <a:latin typeface="+mj-lt"/>
                <a:ea typeface="+mj-ea"/>
                <a:cs typeface="+mj-cs"/>
                <a:sym typeface="Calibri"/>
              </a:rPr>
              <a:t>决定贡献核心的 </a:t>
            </a:r>
            <a:r>
              <a:rPr lang="en-US" altLang="zh-CN" sz="1200" dirty="0" err="1" smtClean="0">
                <a:latin typeface="+mj-lt"/>
                <a:ea typeface="+mj-ea"/>
                <a:cs typeface="+mj-cs"/>
                <a:sym typeface="Calibri"/>
              </a:rPr>
              <a:t>lmctfy</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概念，并抽象成 </a:t>
            </a:r>
            <a:r>
              <a:rPr lang="en-US" altLang="zh-CN" sz="1200" dirty="0" err="1" smtClean="0">
                <a:latin typeface="+mj-lt"/>
                <a:ea typeface="+mj-ea"/>
                <a:cs typeface="+mj-cs"/>
                <a:sym typeface="Calibri"/>
              </a:rPr>
              <a:t>libcontainer</a:t>
            </a:r>
            <a:r>
              <a:rPr lang="zh-CN" altLang="en-US" sz="1200" dirty="0" smtClean="0">
                <a:latin typeface="+mj-lt"/>
                <a:ea typeface="+mj-ea"/>
                <a:cs typeface="+mj-cs"/>
                <a:sym typeface="Calibri"/>
              </a:rPr>
              <a:t>，因此，</a:t>
            </a:r>
            <a:r>
              <a:rPr lang="en-US" altLang="zh-CN" sz="1200" dirty="0" err="1" smtClean="0">
                <a:latin typeface="+mj-lt"/>
                <a:ea typeface="+mj-ea"/>
                <a:cs typeface="+mj-cs"/>
                <a:sym typeface="Calibri"/>
              </a:rPr>
              <a:t>lmctfy</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现在已经没有活跃的开发了。</a:t>
            </a:r>
          </a:p>
          <a:p>
            <a:endParaRPr lang="zh-CN" altLang="en-US" sz="1200" dirty="0" smtClean="0">
              <a:latin typeface="+mj-lt"/>
              <a:ea typeface="+mj-ea"/>
              <a:cs typeface="+mj-cs"/>
              <a:sym typeface="Calibri"/>
            </a:endParaRPr>
          </a:p>
          <a:p>
            <a:r>
              <a:rPr lang="en-US" altLang="zh-CN" sz="1200" dirty="0" err="1" smtClean="0">
                <a:latin typeface="+mj-lt"/>
                <a:ea typeface="+mj-ea"/>
                <a:cs typeface="+mj-cs"/>
                <a:sym typeface="Calibri"/>
              </a:rPr>
              <a:t>libcontainer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项目最初由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发起，现在已经被移交给了开放容器基金会</a:t>
            </a:r>
            <a:r>
              <a:rPr lang="en-US" altLang="zh-CN" sz="1200" dirty="0" smtClean="0">
                <a:latin typeface="+mj-lt"/>
                <a:ea typeface="+mj-ea"/>
                <a:cs typeface="+mj-cs"/>
                <a:sym typeface="Calibri"/>
              </a:rPr>
              <a:t>Open Container Foundation</a:t>
            </a:r>
            <a:r>
              <a:rPr lang="zh-CN" altLang="en-US" sz="1200" dirty="0" smtClean="0">
                <a:latin typeface="+mj-lt"/>
                <a:ea typeface="+mj-ea"/>
                <a:cs typeface="+mj-cs"/>
                <a:sym typeface="Calibri"/>
              </a:rPr>
              <a:t>。</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2013 — </a:t>
            </a:r>
            <a:r>
              <a:rPr lang="en-US" altLang="zh-CN" sz="1200" dirty="0" err="1" smtClean="0">
                <a:latin typeface="+mj-lt"/>
                <a:ea typeface="+mj-ea"/>
                <a:cs typeface="+mj-cs"/>
                <a:sym typeface="Calibri"/>
              </a:rPr>
              <a:t>Docker</a:t>
            </a:r>
            <a:endParaRPr lang="en-US" altLang="zh-CN" sz="1200" dirty="0" smtClean="0">
              <a:latin typeface="+mj-lt"/>
              <a:ea typeface="+mj-ea"/>
              <a:cs typeface="+mj-cs"/>
              <a:sym typeface="Calibri"/>
            </a:endParaRPr>
          </a:p>
          <a:p>
            <a:endParaRPr lang="en-US" altLang="zh-CN" sz="1200" dirty="0" smtClean="0">
              <a:latin typeface="+mj-lt"/>
              <a:ea typeface="+mj-ea"/>
              <a:cs typeface="+mj-cs"/>
              <a:sym typeface="Calibri"/>
            </a:endParaRPr>
          </a:p>
          <a:p>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是到现在为止最流行和使用广泛的容器管理系统。它最初是一个叫做 </a:t>
            </a:r>
            <a:r>
              <a:rPr lang="en-US" altLang="zh-CN" sz="1200" dirty="0" err="1" smtClean="0">
                <a:latin typeface="+mj-lt"/>
                <a:ea typeface="+mj-ea"/>
                <a:cs typeface="+mj-cs"/>
                <a:sym typeface="Calibri"/>
              </a:rPr>
              <a:t>dotCloud</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的 </a:t>
            </a:r>
            <a:r>
              <a:rPr lang="en-US" altLang="zh-CN" sz="1200" dirty="0" err="1" smtClean="0">
                <a:latin typeface="+mj-lt"/>
                <a:ea typeface="+mj-ea"/>
                <a:cs typeface="+mj-cs"/>
                <a:sym typeface="Calibri"/>
              </a:rPr>
              <a:t>PaaS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服务公司的内部项目，后来该公司改名为 </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。类似 </a:t>
            </a:r>
            <a:r>
              <a:rPr lang="en-US" altLang="zh-CN" sz="1200" dirty="0" smtClean="0">
                <a:latin typeface="+mj-lt"/>
                <a:ea typeface="+mj-ea"/>
                <a:cs typeface="+mj-cs"/>
                <a:sym typeface="Calibri"/>
              </a:rPr>
              <a:t>Warden</a:t>
            </a:r>
            <a:r>
              <a:rPr lang="zh-CN" altLang="en-US" sz="1200" dirty="0" smtClean="0">
                <a:latin typeface="+mj-lt"/>
                <a:ea typeface="+mj-ea"/>
                <a:cs typeface="+mj-cs"/>
                <a:sym typeface="Calibri"/>
              </a:rPr>
              <a:t>，</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开始阶段使用的也是 </a:t>
            </a:r>
            <a:r>
              <a:rPr lang="en-US" altLang="zh-CN" sz="1200" dirty="0" smtClean="0">
                <a:latin typeface="+mj-lt"/>
                <a:ea typeface="+mj-ea"/>
                <a:cs typeface="+mj-cs"/>
                <a:sym typeface="Calibri"/>
              </a:rPr>
              <a:t>LXC </a:t>
            </a:r>
            <a:r>
              <a:rPr lang="zh-CN" altLang="en-US" sz="1200" dirty="0" smtClean="0">
                <a:latin typeface="+mj-lt"/>
                <a:ea typeface="+mj-ea"/>
                <a:cs typeface="+mj-cs"/>
                <a:sym typeface="Calibri"/>
              </a:rPr>
              <a:t>，之后采用自己开发的 </a:t>
            </a:r>
            <a:r>
              <a:rPr lang="en-US" altLang="zh-CN" sz="1200" dirty="0" err="1" smtClean="0">
                <a:latin typeface="+mj-lt"/>
                <a:ea typeface="+mj-ea"/>
                <a:cs typeface="+mj-cs"/>
                <a:sym typeface="Calibri"/>
              </a:rPr>
              <a:t>libcontainer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替代了它。不像其它的容器平台，</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引入了一整个管理容器的生态系统，这包括高效、分层的容器镜像模型、全局和本地的容器注册库、清晰的 </a:t>
            </a:r>
            <a:r>
              <a:rPr lang="en-US" altLang="zh-CN" sz="1200" dirty="0" smtClean="0">
                <a:latin typeface="+mj-lt"/>
                <a:ea typeface="+mj-ea"/>
                <a:cs typeface="+mj-cs"/>
                <a:sym typeface="Calibri"/>
              </a:rPr>
              <a:t>REST API</a:t>
            </a:r>
            <a:r>
              <a:rPr lang="zh-CN" altLang="en-US" sz="1200" dirty="0" smtClean="0">
                <a:latin typeface="+mj-lt"/>
                <a:ea typeface="+mj-ea"/>
                <a:cs typeface="+mj-cs"/>
                <a:sym typeface="Calibri"/>
              </a:rPr>
              <a:t>、命令行等等。稍后的阶段，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推动实现了一个叫做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Swarm </a:t>
            </a:r>
            <a:r>
              <a:rPr lang="zh-CN" altLang="en-US" sz="1200" dirty="0" smtClean="0">
                <a:latin typeface="+mj-lt"/>
                <a:ea typeface="+mj-ea"/>
                <a:cs typeface="+mj-cs"/>
                <a:sym typeface="Calibri"/>
              </a:rPr>
              <a:t>的容器集群管理方案。 </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2014 — Rocket</a:t>
            </a:r>
          </a:p>
          <a:p>
            <a:endParaRPr lang="en-US" altLang="zh-CN" sz="1200" dirty="0" smtClean="0">
              <a:latin typeface="+mj-lt"/>
              <a:ea typeface="+mj-ea"/>
              <a:cs typeface="+mj-cs"/>
              <a:sym typeface="Calibri"/>
            </a:endParaRPr>
          </a:p>
          <a:p>
            <a:r>
              <a:rPr lang="en-US" altLang="zh-CN" sz="1200" dirty="0" smtClean="0">
                <a:latin typeface="+mj-lt"/>
                <a:ea typeface="+mj-ea"/>
                <a:cs typeface="+mj-cs"/>
                <a:sym typeface="Calibri"/>
              </a:rPr>
              <a:t>Rocket </a:t>
            </a:r>
            <a:r>
              <a:rPr lang="zh-CN" altLang="en-US" sz="1200" dirty="0" smtClean="0">
                <a:latin typeface="+mj-lt"/>
                <a:ea typeface="+mj-ea"/>
                <a:cs typeface="+mj-cs"/>
                <a:sym typeface="Calibri"/>
              </a:rPr>
              <a:t>是由 </a:t>
            </a:r>
            <a:r>
              <a:rPr lang="en-US" altLang="zh-CN" sz="1200" dirty="0" err="1" smtClean="0">
                <a:latin typeface="+mj-lt"/>
                <a:ea typeface="+mj-ea"/>
                <a:cs typeface="+mj-cs"/>
                <a:sym typeface="Calibri"/>
              </a:rPr>
              <a:t>CoreOS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所启动的项目，非常类似于 </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，但是修复了一些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中发现的问题。</a:t>
            </a:r>
            <a:r>
              <a:rPr lang="en-US" altLang="zh-CN" sz="1200" dirty="0" err="1" smtClean="0">
                <a:latin typeface="+mj-lt"/>
                <a:ea typeface="+mj-ea"/>
                <a:cs typeface="+mj-cs"/>
                <a:sym typeface="Calibri"/>
              </a:rPr>
              <a:t>CoreOS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说他们的目的是提供一个比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更严格的安全性和产品需求。更重要的是，它是在一个更加开放的标准 </a:t>
            </a:r>
            <a:r>
              <a:rPr lang="en-US" altLang="zh-CN" sz="1200" dirty="0" smtClean="0">
                <a:latin typeface="+mj-lt"/>
                <a:ea typeface="+mj-ea"/>
                <a:cs typeface="+mj-cs"/>
                <a:sym typeface="Calibri"/>
              </a:rPr>
              <a:t>App Container </a:t>
            </a:r>
            <a:r>
              <a:rPr lang="zh-CN" altLang="en-US" sz="1200" dirty="0" smtClean="0">
                <a:latin typeface="+mj-lt"/>
                <a:ea typeface="+mj-ea"/>
                <a:cs typeface="+mj-cs"/>
                <a:sym typeface="Calibri"/>
              </a:rPr>
              <a:t>规范上实现的。在 </a:t>
            </a:r>
            <a:r>
              <a:rPr lang="en-US" altLang="zh-CN" sz="1200" dirty="0" smtClean="0">
                <a:latin typeface="+mj-lt"/>
                <a:ea typeface="+mj-ea"/>
                <a:cs typeface="+mj-cs"/>
                <a:sym typeface="Calibri"/>
              </a:rPr>
              <a:t>Rocket </a:t>
            </a:r>
            <a:r>
              <a:rPr lang="zh-CN" altLang="en-US" sz="1200" dirty="0" smtClean="0">
                <a:latin typeface="+mj-lt"/>
                <a:ea typeface="+mj-ea"/>
                <a:cs typeface="+mj-cs"/>
                <a:sym typeface="Calibri"/>
              </a:rPr>
              <a:t>之外，</a:t>
            </a:r>
            <a:r>
              <a:rPr lang="en-US" altLang="zh-CN" sz="1200" dirty="0" err="1" smtClean="0">
                <a:latin typeface="+mj-lt"/>
                <a:ea typeface="+mj-ea"/>
                <a:cs typeface="+mj-cs"/>
                <a:sym typeface="Calibri"/>
              </a:rPr>
              <a:t>CoreOS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也开发了其它几个可以用于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和 </a:t>
            </a:r>
            <a:r>
              <a:rPr lang="en-US" altLang="zh-CN" sz="1200" dirty="0" err="1" smtClean="0">
                <a:latin typeface="+mj-lt"/>
                <a:ea typeface="+mj-ea"/>
                <a:cs typeface="+mj-cs"/>
                <a:sym typeface="Calibri"/>
              </a:rPr>
              <a:t>Kubernetes</a:t>
            </a:r>
            <a:r>
              <a:rPr lang="zh-CN" altLang="en-US" sz="1200" dirty="0" smtClean="0">
                <a:latin typeface="+mj-lt"/>
                <a:ea typeface="+mj-ea"/>
                <a:cs typeface="+mj-cs"/>
                <a:sym typeface="Calibri"/>
              </a:rPr>
              <a:t>的容器相关的产品，如：</a:t>
            </a:r>
            <a:r>
              <a:rPr lang="en-US" altLang="zh-CN" sz="1200" dirty="0" err="1" smtClean="0">
                <a:latin typeface="+mj-lt"/>
                <a:ea typeface="+mj-ea"/>
                <a:cs typeface="+mj-cs"/>
                <a:sym typeface="Calibri"/>
              </a:rPr>
              <a:t>CoreOS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操作系统、</a:t>
            </a:r>
            <a:r>
              <a:rPr lang="en-US" altLang="zh-CN" sz="1200" dirty="0" err="1" smtClean="0">
                <a:latin typeface="+mj-lt"/>
                <a:ea typeface="+mj-ea"/>
                <a:cs typeface="+mj-cs"/>
                <a:sym typeface="Calibri"/>
              </a:rPr>
              <a:t>etcd</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和 </a:t>
            </a:r>
            <a:r>
              <a:rPr lang="en-US" altLang="zh-CN" sz="1200" dirty="0" smtClean="0">
                <a:latin typeface="+mj-lt"/>
                <a:ea typeface="+mj-ea"/>
                <a:cs typeface="+mj-cs"/>
                <a:sym typeface="Calibri"/>
              </a:rPr>
              <a:t>flannel</a:t>
            </a:r>
            <a:r>
              <a:rPr lang="zh-CN" altLang="en-US" sz="1200" dirty="0" smtClean="0">
                <a:latin typeface="+mj-lt"/>
                <a:ea typeface="+mj-ea"/>
                <a:cs typeface="+mj-cs"/>
                <a:sym typeface="Calibri"/>
              </a:rPr>
              <a:t>。</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2016 — Windows Containers</a:t>
            </a:r>
          </a:p>
          <a:p>
            <a:endParaRPr lang="en-US" altLang="zh-CN" sz="1200" dirty="0" smtClean="0">
              <a:latin typeface="+mj-lt"/>
              <a:ea typeface="+mj-ea"/>
              <a:cs typeface="+mj-cs"/>
              <a:sym typeface="Calibri"/>
            </a:endParaRPr>
          </a:p>
          <a:p>
            <a:r>
              <a:rPr lang="zh-CN" altLang="en-US" sz="1200" dirty="0" smtClean="0">
                <a:latin typeface="+mj-lt"/>
                <a:ea typeface="+mj-ea"/>
                <a:cs typeface="+mj-cs"/>
                <a:sym typeface="Calibri"/>
              </a:rPr>
              <a:t>微软 </a:t>
            </a:r>
            <a:r>
              <a:rPr lang="en-US" altLang="zh-CN" sz="1200" dirty="0" smtClean="0">
                <a:latin typeface="+mj-lt"/>
                <a:ea typeface="+mj-ea"/>
                <a:cs typeface="+mj-cs"/>
                <a:sym typeface="Calibri"/>
              </a:rPr>
              <a:t>2015 </a:t>
            </a:r>
            <a:r>
              <a:rPr lang="zh-CN" altLang="en-US" sz="1200" dirty="0" smtClean="0">
                <a:latin typeface="+mj-lt"/>
                <a:ea typeface="+mj-ea"/>
                <a:cs typeface="+mj-cs"/>
                <a:sym typeface="Calibri"/>
              </a:rPr>
              <a:t>年也在 </a:t>
            </a:r>
            <a:r>
              <a:rPr lang="en-US" altLang="zh-CN" sz="1200" dirty="0" smtClean="0">
                <a:latin typeface="+mj-lt"/>
                <a:ea typeface="+mj-ea"/>
                <a:cs typeface="+mj-cs"/>
                <a:sym typeface="Calibri"/>
              </a:rPr>
              <a:t>Windows Server </a:t>
            </a:r>
            <a:r>
              <a:rPr lang="zh-CN" altLang="en-US" sz="1200" dirty="0" smtClean="0">
                <a:latin typeface="+mj-lt"/>
                <a:ea typeface="+mj-ea"/>
                <a:cs typeface="+mj-cs"/>
                <a:sym typeface="Calibri"/>
              </a:rPr>
              <a:t>上为基于 </a:t>
            </a:r>
            <a:r>
              <a:rPr lang="en-US" altLang="zh-CN" sz="1200" dirty="0" smtClean="0">
                <a:latin typeface="+mj-lt"/>
                <a:ea typeface="+mj-ea"/>
                <a:cs typeface="+mj-cs"/>
                <a:sym typeface="Calibri"/>
              </a:rPr>
              <a:t>Windows </a:t>
            </a:r>
            <a:r>
              <a:rPr lang="zh-CN" altLang="en-US" sz="1200" dirty="0" smtClean="0">
                <a:latin typeface="+mj-lt"/>
                <a:ea typeface="+mj-ea"/>
                <a:cs typeface="+mj-cs"/>
                <a:sym typeface="Calibri"/>
              </a:rPr>
              <a:t>的应用添加了容器支持，它称之为 </a:t>
            </a:r>
            <a:r>
              <a:rPr lang="en-US" altLang="zh-CN" sz="1200" dirty="0" smtClean="0">
                <a:latin typeface="+mj-lt"/>
                <a:ea typeface="+mj-ea"/>
                <a:cs typeface="+mj-cs"/>
                <a:sym typeface="Calibri"/>
              </a:rPr>
              <a:t>Windows Containers</a:t>
            </a:r>
            <a:r>
              <a:rPr lang="zh-CN" altLang="en-US" sz="1200" dirty="0" smtClean="0">
                <a:latin typeface="+mj-lt"/>
                <a:ea typeface="+mj-ea"/>
                <a:cs typeface="+mj-cs"/>
                <a:sym typeface="Calibri"/>
              </a:rPr>
              <a:t>。它与 </a:t>
            </a:r>
            <a:r>
              <a:rPr lang="en-US" altLang="zh-CN" sz="1200" dirty="0" smtClean="0">
                <a:latin typeface="+mj-lt"/>
                <a:ea typeface="+mj-ea"/>
                <a:cs typeface="+mj-cs"/>
                <a:sym typeface="Calibri"/>
              </a:rPr>
              <a:t>Windows Server 2016 </a:t>
            </a:r>
            <a:r>
              <a:rPr lang="zh-CN" altLang="en-US" sz="1200" dirty="0" smtClean="0">
                <a:latin typeface="+mj-lt"/>
                <a:ea typeface="+mj-ea"/>
                <a:cs typeface="+mj-cs"/>
                <a:sym typeface="Calibri"/>
              </a:rPr>
              <a:t>一同发布。通过该实现，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可以原生地在 </a:t>
            </a:r>
            <a:r>
              <a:rPr lang="en-US" altLang="zh-CN" sz="1200" dirty="0" smtClean="0">
                <a:latin typeface="+mj-lt"/>
                <a:ea typeface="+mj-ea"/>
                <a:cs typeface="+mj-cs"/>
                <a:sym typeface="Calibri"/>
              </a:rPr>
              <a:t>Windows </a:t>
            </a:r>
            <a:r>
              <a:rPr lang="zh-CN" altLang="en-US" sz="1200" dirty="0" smtClean="0">
                <a:latin typeface="+mj-lt"/>
                <a:ea typeface="+mj-ea"/>
                <a:cs typeface="+mj-cs"/>
                <a:sym typeface="Calibri"/>
              </a:rPr>
              <a:t>上运行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容器，而不需要启动一个虚拟机来运行 </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 </a:t>
            </a:r>
            <a:r>
              <a:rPr lang="en-US" altLang="zh-CN" sz="1200" dirty="0" smtClean="0">
                <a:latin typeface="+mj-lt"/>
                <a:ea typeface="+mj-ea"/>
                <a:cs typeface="+mj-cs"/>
                <a:sym typeface="Calibri"/>
              </a:rPr>
              <a:t>Windows </a:t>
            </a:r>
            <a:r>
              <a:rPr lang="zh-CN" altLang="en-US" sz="1200" dirty="0" smtClean="0">
                <a:latin typeface="+mj-lt"/>
                <a:ea typeface="+mj-ea"/>
                <a:cs typeface="+mj-cs"/>
                <a:sym typeface="Calibri"/>
              </a:rPr>
              <a:t>上早期运行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需要使用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虚拟机）。</a:t>
            </a:r>
            <a:endParaRPr lang="zh-CN" altLang="en-US" dirty="0" smtClean="0"/>
          </a:p>
        </p:txBody>
      </p:sp>
    </p:spTree>
    <p:extLst>
      <p:ext uri="{BB962C8B-B14F-4D97-AF65-F5344CB8AC3E}">
        <p14:creationId xmlns:p14="http://schemas.microsoft.com/office/powerpoint/2010/main" val="74497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altLang="zh-CN" sz="1200" dirty="0" smtClean="0">
                <a:latin typeface="+mj-lt"/>
                <a:ea typeface="+mj-ea"/>
                <a:cs typeface="+mj-cs"/>
                <a:sym typeface="Calibri"/>
              </a:rPr>
              <a:t>1979 — </a:t>
            </a:r>
            <a:r>
              <a:rPr lang="en-US" altLang="zh-CN" sz="1200" dirty="0" err="1" smtClean="0">
                <a:latin typeface="+mj-lt"/>
                <a:ea typeface="+mj-ea"/>
                <a:cs typeface="+mj-cs"/>
                <a:sym typeface="Calibri"/>
              </a:rPr>
              <a:t>chroot</a:t>
            </a:r>
            <a:endParaRPr lang="en-US" altLang="zh-CN" sz="1200" dirty="0" smtClean="0">
              <a:latin typeface="+mj-lt"/>
              <a:ea typeface="+mj-ea"/>
              <a:cs typeface="+mj-cs"/>
              <a:sym typeface="Calibri"/>
            </a:endParaRPr>
          </a:p>
          <a:p>
            <a:endParaRPr lang="en-US" altLang="zh-CN" sz="1200" dirty="0" smtClean="0">
              <a:latin typeface="+mj-lt"/>
              <a:ea typeface="+mj-ea"/>
              <a:cs typeface="+mj-cs"/>
              <a:sym typeface="Calibri"/>
            </a:endParaRPr>
          </a:p>
          <a:p>
            <a:r>
              <a:rPr lang="zh-CN" altLang="en-US" sz="1200" dirty="0" smtClean="0">
                <a:latin typeface="+mj-lt"/>
                <a:ea typeface="+mj-ea"/>
                <a:cs typeface="+mj-cs"/>
                <a:sym typeface="Calibri"/>
              </a:rPr>
              <a:t>容器的概念始于 </a:t>
            </a:r>
            <a:r>
              <a:rPr lang="en-US" altLang="zh-CN" sz="1200" dirty="0" smtClean="0">
                <a:latin typeface="+mj-lt"/>
                <a:ea typeface="+mj-ea"/>
                <a:cs typeface="+mj-cs"/>
                <a:sym typeface="Calibri"/>
              </a:rPr>
              <a:t>1979 </a:t>
            </a:r>
            <a:r>
              <a:rPr lang="zh-CN" altLang="en-US" sz="1200" dirty="0" smtClean="0">
                <a:latin typeface="+mj-lt"/>
                <a:ea typeface="+mj-ea"/>
                <a:cs typeface="+mj-cs"/>
                <a:sym typeface="Calibri"/>
              </a:rPr>
              <a:t>年的 </a:t>
            </a:r>
            <a:r>
              <a:rPr lang="en-US" altLang="zh-CN" sz="1200" dirty="0" smtClean="0">
                <a:latin typeface="+mj-lt"/>
                <a:ea typeface="+mj-ea"/>
                <a:cs typeface="+mj-cs"/>
                <a:sym typeface="Calibri"/>
              </a:rPr>
              <a:t>UNIX  </a:t>
            </a:r>
            <a:r>
              <a:rPr lang="en-US" altLang="zh-CN" sz="1200" dirty="0" err="1" smtClean="0">
                <a:latin typeface="+mj-lt"/>
                <a:ea typeface="+mj-ea"/>
                <a:cs typeface="+mj-cs"/>
                <a:sym typeface="Calibri"/>
              </a:rPr>
              <a:t>chroot</a:t>
            </a:r>
            <a:r>
              <a:rPr lang="zh-CN" altLang="en-US" sz="1200" dirty="0" smtClean="0">
                <a:latin typeface="+mj-lt"/>
                <a:ea typeface="+mj-ea"/>
                <a:cs typeface="+mj-cs"/>
                <a:sym typeface="Calibri"/>
              </a:rPr>
              <a:t>，它是一个 </a:t>
            </a:r>
            <a:r>
              <a:rPr lang="en-US" altLang="zh-CN" sz="1200" dirty="0" smtClean="0">
                <a:latin typeface="+mj-lt"/>
                <a:ea typeface="+mj-ea"/>
                <a:cs typeface="+mj-cs"/>
                <a:sym typeface="Calibri"/>
              </a:rPr>
              <a:t>UNIX </a:t>
            </a:r>
            <a:r>
              <a:rPr lang="zh-CN" altLang="en-US" sz="1200" dirty="0" smtClean="0">
                <a:latin typeface="+mj-lt"/>
                <a:ea typeface="+mj-ea"/>
                <a:cs typeface="+mj-cs"/>
                <a:sym typeface="Calibri"/>
              </a:rPr>
              <a:t>操作系统上的系统调用，用于将一个进程及其子进程的根目录改变到文件系统中的一个新位置，让这些进程只能访问到该目录。这个功能的想法是为每个进程提供独立的磁盘空间。其后在 </a:t>
            </a:r>
            <a:r>
              <a:rPr lang="en-US" altLang="zh-CN" sz="1200" dirty="0" smtClean="0">
                <a:latin typeface="+mj-lt"/>
                <a:ea typeface="+mj-ea"/>
                <a:cs typeface="+mj-cs"/>
                <a:sym typeface="Calibri"/>
              </a:rPr>
              <a:t>1982</a:t>
            </a:r>
            <a:r>
              <a:rPr lang="zh-CN" altLang="en-US" sz="1200" dirty="0" smtClean="0">
                <a:latin typeface="+mj-lt"/>
                <a:ea typeface="+mj-ea"/>
                <a:cs typeface="+mj-cs"/>
                <a:sym typeface="Calibri"/>
              </a:rPr>
              <a:t>年，它被加入到了 </a:t>
            </a:r>
            <a:r>
              <a:rPr lang="en-US" altLang="zh-CN" sz="1200" dirty="0" smtClean="0">
                <a:latin typeface="+mj-lt"/>
                <a:ea typeface="+mj-ea"/>
                <a:cs typeface="+mj-cs"/>
                <a:sym typeface="Calibri"/>
              </a:rPr>
              <a:t>BSD </a:t>
            </a:r>
            <a:r>
              <a:rPr lang="zh-CN" altLang="en-US" sz="1200" dirty="0" smtClean="0">
                <a:latin typeface="+mj-lt"/>
                <a:ea typeface="+mj-ea"/>
                <a:cs typeface="+mj-cs"/>
                <a:sym typeface="Calibri"/>
              </a:rPr>
              <a:t>系统中。</a:t>
            </a:r>
          </a:p>
          <a:p>
            <a:endParaRPr lang="zh-CN" altLang="en-US" sz="1200" dirty="0" smtClean="0">
              <a:latin typeface="+mj-lt"/>
              <a:ea typeface="+mj-ea"/>
              <a:cs typeface="+mj-cs"/>
              <a:sym typeface="Calibri"/>
            </a:endParaRPr>
          </a:p>
          <a:p>
            <a:r>
              <a:rPr lang="is-IS" altLang="zh-CN" sz="1200" dirty="0" smtClean="0">
                <a:latin typeface="+mj-lt"/>
                <a:ea typeface="+mj-ea"/>
                <a:cs typeface="+mj-cs"/>
                <a:sym typeface="Calibri"/>
              </a:rPr>
              <a:t>2005 — OpenVZ</a:t>
            </a:r>
          </a:p>
          <a:p>
            <a:endParaRPr lang="is-IS" altLang="zh-CN" sz="1200" dirty="0" smtClean="0">
              <a:latin typeface="+mj-lt"/>
              <a:ea typeface="+mj-ea"/>
              <a:cs typeface="+mj-cs"/>
              <a:sym typeface="Calibri"/>
            </a:endParaRPr>
          </a:p>
          <a:p>
            <a:r>
              <a:rPr lang="en-US" altLang="zh-CN" sz="1200" dirty="0" err="1" smtClean="0">
                <a:latin typeface="+mj-lt"/>
                <a:ea typeface="+mj-ea"/>
                <a:cs typeface="+mj-cs"/>
                <a:sym typeface="Calibri"/>
              </a:rPr>
              <a:t>OpenVZ</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是开源的 </a:t>
            </a:r>
            <a:r>
              <a:rPr lang="en-US" altLang="zh-CN" sz="1200" dirty="0" err="1" smtClean="0">
                <a:latin typeface="+mj-lt"/>
                <a:ea typeface="+mj-ea"/>
                <a:cs typeface="+mj-cs"/>
                <a:sym typeface="Calibri"/>
              </a:rPr>
              <a:t>Virtuozzo</a:t>
            </a:r>
            <a:r>
              <a:rPr lang="zh-CN" altLang="en-US" sz="1200" dirty="0" smtClean="0">
                <a:latin typeface="+mj-lt"/>
                <a:ea typeface="+mj-ea"/>
                <a:cs typeface="+mj-cs"/>
                <a:sym typeface="Calibri"/>
              </a:rPr>
              <a:t>，它通过对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内核进行补丁来提供虚拟化、隔离、资源管理和状态检查</a:t>
            </a:r>
            <a:r>
              <a:rPr lang="en-US" altLang="zh-CN" sz="1200" dirty="0" err="1" smtClean="0">
                <a:latin typeface="+mj-lt"/>
                <a:ea typeface="+mj-ea"/>
                <a:cs typeface="+mj-cs"/>
                <a:sym typeface="Calibri"/>
              </a:rPr>
              <a:t>checkpointing</a:t>
            </a:r>
            <a:r>
              <a:rPr lang="zh-CN" altLang="en-US" sz="1200" dirty="0" smtClean="0">
                <a:latin typeface="+mj-lt"/>
                <a:ea typeface="+mj-ea"/>
                <a:cs typeface="+mj-cs"/>
                <a:sym typeface="Calibri"/>
              </a:rPr>
              <a:t>。每个 </a:t>
            </a:r>
            <a:r>
              <a:rPr lang="en-US" altLang="zh-CN" sz="1200" dirty="0" err="1" smtClean="0">
                <a:latin typeface="+mj-lt"/>
                <a:ea typeface="+mj-ea"/>
                <a:cs typeface="+mj-cs"/>
                <a:sym typeface="Calibri"/>
              </a:rPr>
              <a:t>OpenVZ</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容器都有一套隔离的文件系统、用户及用户组、进程树、网络、设备和 </a:t>
            </a:r>
            <a:r>
              <a:rPr lang="en-US" altLang="zh-CN" sz="1200" dirty="0" smtClean="0">
                <a:latin typeface="+mj-lt"/>
                <a:ea typeface="+mj-ea"/>
                <a:cs typeface="+mj-cs"/>
                <a:sym typeface="Calibri"/>
              </a:rPr>
              <a:t>IPC </a:t>
            </a:r>
            <a:r>
              <a:rPr lang="zh-CN" altLang="en-US" sz="1200" dirty="0" smtClean="0">
                <a:latin typeface="+mj-lt"/>
                <a:ea typeface="+mj-ea"/>
                <a:cs typeface="+mj-cs"/>
                <a:sym typeface="Calibri"/>
              </a:rPr>
              <a:t>对象。</a:t>
            </a:r>
            <a:r>
              <a:rPr lang="en-US" altLang="zh-CN" sz="1200" dirty="0" err="1" smtClean="0">
                <a:latin typeface="+mj-lt"/>
                <a:ea typeface="+mj-ea"/>
                <a:cs typeface="+mj-cs"/>
                <a:sym typeface="Calibri"/>
              </a:rPr>
              <a:t>OpenVZ</a:t>
            </a:r>
            <a:r>
              <a:rPr lang="zh-CN" altLang="en-US" sz="1200" dirty="0" smtClean="0">
                <a:latin typeface="+mj-lt"/>
                <a:ea typeface="+mj-ea"/>
                <a:cs typeface="+mj-cs"/>
                <a:sym typeface="Calibri"/>
              </a:rPr>
              <a:t> 开始推动内核的容器技术。</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2007 — Control Groups</a:t>
            </a:r>
          </a:p>
          <a:p>
            <a:endParaRPr lang="en-US" altLang="zh-CN" sz="1200" dirty="0" smtClean="0">
              <a:latin typeface="+mj-lt"/>
              <a:ea typeface="+mj-ea"/>
              <a:cs typeface="+mj-cs"/>
              <a:sym typeface="Calibri"/>
            </a:endParaRPr>
          </a:p>
          <a:p>
            <a:r>
              <a:rPr lang="en-US" altLang="zh-CN" sz="1200" dirty="0" smtClean="0">
                <a:latin typeface="+mj-lt"/>
                <a:ea typeface="+mj-ea"/>
                <a:cs typeface="+mj-cs"/>
                <a:sym typeface="Calibri"/>
              </a:rPr>
              <a:t>Control Groups </a:t>
            </a:r>
            <a:r>
              <a:rPr lang="zh-CN" altLang="en-US" sz="1200" dirty="0" smtClean="0">
                <a:latin typeface="+mj-lt"/>
                <a:ea typeface="+mj-ea"/>
                <a:cs typeface="+mj-cs"/>
                <a:sym typeface="Calibri"/>
              </a:rPr>
              <a:t>（即  </a:t>
            </a:r>
            <a:r>
              <a:rPr lang="en-US" altLang="zh-CN" sz="1200" dirty="0" err="1" smtClean="0">
                <a:latin typeface="+mj-lt"/>
                <a:ea typeface="+mj-ea"/>
                <a:cs typeface="+mj-cs"/>
                <a:sym typeface="Calibri"/>
              </a:rPr>
              <a:t>cgroups</a:t>
            </a:r>
            <a:r>
              <a:rPr lang="zh-CN" altLang="en-US" sz="1200" dirty="0" smtClean="0">
                <a:latin typeface="+mj-lt"/>
                <a:ea typeface="+mj-ea"/>
                <a:cs typeface="+mj-cs"/>
                <a:sym typeface="Calibri"/>
              </a:rPr>
              <a:t>）是由 </a:t>
            </a:r>
            <a:r>
              <a:rPr lang="en-US" altLang="zh-CN" sz="1200" dirty="0" smtClean="0">
                <a:latin typeface="+mj-lt"/>
                <a:ea typeface="+mj-ea"/>
                <a:cs typeface="+mj-cs"/>
                <a:sym typeface="Calibri"/>
              </a:rPr>
              <a:t>Google </a:t>
            </a:r>
            <a:r>
              <a:rPr lang="zh-CN" altLang="en-US" sz="1200" dirty="0" smtClean="0">
                <a:latin typeface="+mj-lt"/>
                <a:ea typeface="+mj-ea"/>
                <a:cs typeface="+mj-cs"/>
                <a:sym typeface="Calibri"/>
              </a:rPr>
              <a:t>实现的，并于 </a:t>
            </a:r>
            <a:r>
              <a:rPr lang="en-US" altLang="zh-CN" sz="1200" dirty="0" smtClean="0">
                <a:latin typeface="+mj-lt"/>
                <a:ea typeface="+mj-ea"/>
                <a:cs typeface="+mj-cs"/>
                <a:sym typeface="Calibri"/>
              </a:rPr>
              <a:t>2007 </a:t>
            </a:r>
            <a:r>
              <a:rPr lang="zh-CN" altLang="en-US" sz="1200" dirty="0" smtClean="0">
                <a:latin typeface="+mj-lt"/>
                <a:ea typeface="+mj-ea"/>
                <a:cs typeface="+mj-cs"/>
                <a:sym typeface="Calibri"/>
              </a:rPr>
              <a:t>年加到了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内核中。这表明 </a:t>
            </a:r>
            <a:r>
              <a:rPr lang="en-US" altLang="zh-CN" sz="1200" dirty="0" smtClean="0">
                <a:latin typeface="+mj-lt"/>
                <a:ea typeface="+mj-ea"/>
                <a:cs typeface="+mj-cs"/>
                <a:sym typeface="Calibri"/>
              </a:rPr>
              <a:t>Google </a:t>
            </a:r>
            <a:r>
              <a:rPr lang="zh-CN" altLang="en-US" sz="1200" dirty="0" smtClean="0">
                <a:latin typeface="+mj-lt"/>
                <a:ea typeface="+mj-ea"/>
                <a:cs typeface="+mj-cs"/>
                <a:sym typeface="Calibri"/>
              </a:rPr>
              <a:t>很早就参与了容器技术的开发，以及它们是如何回馈到社区的。</a:t>
            </a:r>
          </a:p>
          <a:p>
            <a:r>
              <a:rPr lang="en-US" altLang="zh-CN" sz="1200" b="1" dirty="0" smtClean="0">
                <a:latin typeface="+mj-lt"/>
                <a:ea typeface="+mj-ea"/>
                <a:cs typeface="+mj-cs"/>
                <a:sym typeface="Calibri"/>
              </a:rPr>
              <a:t>Namespace</a:t>
            </a:r>
            <a:r>
              <a:rPr lang="zh-CN" altLang="en-US" sz="1200" b="1" dirty="0" smtClean="0">
                <a:latin typeface="+mj-lt"/>
                <a:ea typeface="+mj-ea"/>
                <a:cs typeface="+mj-cs"/>
                <a:sym typeface="Calibri"/>
              </a:rPr>
              <a:t>，程序运行环境的隔离，基本原理是将内核中的全局变量改为</a:t>
            </a:r>
            <a:r>
              <a:rPr lang="en-US" altLang="zh-CN" sz="1200" b="1" dirty="0" smtClean="0">
                <a:latin typeface="+mj-lt"/>
                <a:ea typeface="+mj-ea"/>
                <a:cs typeface="+mj-cs"/>
                <a:sym typeface="Calibri"/>
              </a:rPr>
              <a:t>per-namespace</a:t>
            </a:r>
            <a:r>
              <a:rPr lang="zh-CN" altLang="en-US" sz="1200" b="1" dirty="0" smtClean="0">
                <a:latin typeface="+mj-lt"/>
                <a:ea typeface="+mj-ea"/>
                <a:cs typeface="+mj-cs"/>
                <a:sym typeface="Calibri"/>
              </a:rPr>
              <a:t>变量。</a:t>
            </a:r>
          </a:p>
          <a:p>
            <a:r>
              <a:rPr lang="en-US" altLang="zh-CN" sz="1200" b="1" dirty="0" err="1" smtClean="0">
                <a:latin typeface="+mj-lt"/>
                <a:ea typeface="+mj-ea"/>
                <a:cs typeface="+mj-cs"/>
                <a:sym typeface="Calibri"/>
              </a:rPr>
              <a:t>Cgroup</a:t>
            </a:r>
            <a:r>
              <a:rPr lang="zh-CN" altLang="en-US" sz="1200" b="1" dirty="0" smtClean="0">
                <a:latin typeface="+mj-lt"/>
                <a:ea typeface="+mj-ea"/>
                <a:cs typeface="+mj-cs"/>
                <a:sym typeface="Calibri"/>
              </a:rPr>
              <a:t>，把内部计算资源的</a:t>
            </a:r>
            <a:r>
              <a:rPr lang="en-US" altLang="zh-CN" sz="1200" b="1" dirty="0" err="1" smtClean="0">
                <a:latin typeface="+mj-lt"/>
                <a:ea typeface="+mj-ea"/>
                <a:cs typeface="+mj-cs"/>
                <a:sym typeface="Calibri"/>
              </a:rPr>
              <a:t>QoS</a:t>
            </a:r>
            <a:r>
              <a:rPr lang="zh-CN" altLang="en-US" sz="1200" b="1" dirty="0" smtClean="0">
                <a:latin typeface="+mj-lt"/>
                <a:ea typeface="+mj-ea"/>
                <a:cs typeface="+mj-cs"/>
                <a:sym typeface="Calibri"/>
              </a:rPr>
              <a:t>（</a:t>
            </a:r>
            <a:r>
              <a:rPr lang="en-US" altLang="zh-CN" sz="1200" b="1" dirty="0" smtClean="0">
                <a:latin typeface="+mj-lt"/>
                <a:ea typeface="+mj-ea"/>
                <a:cs typeface="+mj-cs"/>
                <a:sym typeface="Calibri"/>
              </a:rPr>
              <a:t>CPU</a:t>
            </a:r>
            <a:r>
              <a:rPr lang="zh-CN" altLang="en-US" sz="1200" b="1" dirty="0" smtClean="0">
                <a:latin typeface="+mj-lt"/>
                <a:ea typeface="+mj-ea"/>
                <a:cs typeface="+mj-cs"/>
                <a:sym typeface="Calibri"/>
              </a:rPr>
              <a:t>、内存、磁盘</a:t>
            </a:r>
            <a:r>
              <a:rPr lang="en-US" altLang="zh-CN" sz="1200" b="1" dirty="0" smtClean="0">
                <a:latin typeface="+mj-lt"/>
                <a:ea typeface="+mj-ea"/>
                <a:cs typeface="+mj-cs"/>
                <a:sym typeface="Calibri"/>
              </a:rPr>
              <a:t>I/O</a:t>
            </a:r>
            <a:r>
              <a:rPr lang="zh-CN" altLang="en-US" sz="1200" b="1" dirty="0" smtClean="0">
                <a:latin typeface="+mj-lt"/>
                <a:ea typeface="+mj-ea"/>
                <a:cs typeface="+mj-cs"/>
                <a:sym typeface="Calibri"/>
              </a:rPr>
              <a:t>、网络</a:t>
            </a:r>
            <a:r>
              <a:rPr lang="en-US" altLang="zh-CN" sz="1200" b="1" dirty="0" smtClean="0">
                <a:latin typeface="+mj-lt"/>
                <a:ea typeface="+mj-ea"/>
                <a:cs typeface="+mj-cs"/>
                <a:sym typeface="Calibri"/>
              </a:rPr>
              <a:t>I/O</a:t>
            </a:r>
            <a:r>
              <a:rPr lang="zh-CN" altLang="en-US" sz="1200" b="1" dirty="0" smtClean="0">
                <a:latin typeface="+mj-lt"/>
                <a:ea typeface="+mj-ea"/>
                <a:cs typeface="+mj-cs"/>
                <a:sym typeface="Calibri"/>
              </a:rPr>
              <a:t>）隔离开来。</a:t>
            </a:r>
            <a:endParaRPr lang="zh-CN" altLang="en-US" sz="1200" dirty="0" smtClean="0">
              <a:latin typeface="+mj-lt"/>
              <a:ea typeface="+mj-ea"/>
              <a:cs typeface="+mj-cs"/>
              <a:sym typeface="Calibri"/>
            </a:endParaRPr>
          </a:p>
          <a:p>
            <a:endParaRPr lang="zh-CN" altLang="en-US" sz="1200" dirty="0" smtClean="0">
              <a:latin typeface="+mj-lt"/>
              <a:ea typeface="+mj-ea"/>
              <a:cs typeface="+mj-cs"/>
              <a:sym typeface="Calibri"/>
            </a:endParaRPr>
          </a:p>
          <a:p>
            <a:r>
              <a:rPr lang="is-IS" altLang="zh-CN" sz="1200" dirty="0" smtClean="0">
                <a:latin typeface="+mj-lt"/>
                <a:ea typeface="+mj-ea"/>
                <a:cs typeface="+mj-cs"/>
                <a:sym typeface="Calibri"/>
              </a:rPr>
              <a:t>2008 — LXC</a:t>
            </a:r>
          </a:p>
          <a:p>
            <a:endParaRPr lang="is-IS" altLang="zh-CN" sz="1200" dirty="0" smtClean="0">
              <a:latin typeface="+mj-lt"/>
              <a:ea typeface="+mj-ea"/>
              <a:cs typeface="+mj-cs"/>
              <a:sym typeface="Calibri"/>
            </a:endParaRPr>
          </a:p>
          <a:p>
            <a:r>
              <a:rPr lang="en-US" altLang="zh-CN" sz="1200" dirty="0" smtClean="0">
                <a:latin typeface="+mj-lt"/>
                <a:ea typeface="+mj-ea"/>
                <a:cs typeface="+mj-cs"/>
                <a:sym typeface="Calibri"/>
              </a:rPr>
              <a:t>LXC </a:t>
            </a:r>
            <a:r>
              <a:rPr lang="zh-CN" altLang="en-US" sz="1200" dirty="0" smtClean="0">
                <a:latin typeface="+mj-lt"/>
                <a:ea typeface="+mj-ea"/>
                <a:cs typeface="+mj-cs"/>
                <a:sym typeface="Calibri"/>
              </a:rPr>
              <a:t>的意思是 </a:t>
            </a:r>
            <a:r>
              <a:rPr lang="en-US" altLang="zh-CN" sz="1200" dirty="0" err="1" smtClean="0">
                <a:latin typeface="+mj-lt"/>
                <a:ea typeface="+mj-ea"/>
                <a:cs typeface="+mj-cs"/>
                <a:sym typeface="Calibri"/>
              </a:rPr>
              <a:t>LinuX</a:t>
            </a:r>
            <a:r>
              <a:rPr lang="en-US" altLang="zh-CN" sz="1200" dirty="0" smtClean="0">
                <a:latin typeface="+mj-lt"/>
                <a:ea typeface="+mj-ea"/>
                <a:cs typeface="+mj-cs"/>
                <a:sym typeface="Calibri"/>
              </a:rPr>
              <a:t> Containers</a:t>
            </a:r>
            <a:r>
              <a:rPr lang="zh-CN" altLang="en-US" sz="1200" dirty="0" smtClean="0">
                <a:latin typeface="+mj-lt"/>
                <a:ea typeface="+mj-ea"/>
                <a:cs typeface="+mj-cs"/>
                <a:sym typeface="Calibri"/>
              </a:rPr>
              <a:t>，它是第一个最完善的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容器管理器的实现方案，是通过 </a:t>
            </a:r>
            <a:r>
              <a:rPr lang="en-US" altLang="zh-CN" sz="1200" dirty="0" err="1" smtClean="0">
                <a:latin typeface="+mj-lt"/>
                <a:ea typeface="+mj-ea"/>
                <a:cs typeface="+mj-cs"/>
                <a:sym typeface="Calibri"/>
              </a:rPr>
              <a:t>cgroups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和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名字空间</a:t>
            </a:r>
            <a:r>
              <a:rPr lang="en-US" altLang="zh-CN" sz="1200" dirty="0" smtClean="0">
                <a:latin typeface="+mj-lt"/>
                <a:ea typeface="+mj-ea"/>
                <a:cs typeface="+mj-cs"/>
                <a:sym typeface="Calibri"/>
              </a:rPr>
              <a:t>namespace</a:t>
            </a:r>
            <a:r>
              <a:rPr lang="zh-CN" altLang="en-US" sz="1200" dirty="0" smtClean="0">
                <a:latin typeface="+mj-lt"/>
                <a:ea typeface="+mj-ea"/>
                <a:cs typeface="+mj-cs"/>
                <a:sym typeface="Calibri"/>
              </a:rPr>
              <a:t>实现的。</a:t>
            </a:r>
            <a:r>
              <a:rPr lang="en-US" altLang="zh-CN" sz="1200" dirty="0" smtClean="0">
                <a:latin typeface="+mj-lt"/>
                <a:ea typeface="+mj-ea"/>
                <a:cs typeface="+mj-cs"/>
                <a:sym typeface="Calibri"/>
              </a:rPr>
              <a:t>LXC </a:t>
            </a:r>
            <a:r>
              <a:rPr lang="zh-CN" altLang="en-US" sz="1200" dirty="0" smtClean="0">
                <a:latin typeface="+mj-lt"/>
                <a:ea typeface="+mj-ea"/>
                <a:cs typeface="+mj-cs"/>
                <a:sym typeface="Calibri"/>
              </a:rPr>
              <a:t>存在于 </a:t>
            </a:r>
            <a:r>
              <a:rPr lang="en-US" altLang="zh-CN" sz="1200" dirty="0" err="1" smtClean="0">
                <a:latin typeface="+mj-lt"/>
                <a:ea typeface="+mj-ea"/>
                <a:cs typeface="+mj-cs"/>
                <a:sym typeface="Calibri"/>
              </a:rPr>
              <a:t>liblxc</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库中，提供了各种编程语言的 </a:t>
            </a:r>
            <a:r>
              <a:rPr lang="en-US" altLang="zh-CN" sz="1200" dirty="0" smtClean="0">
                <a:latin typeface="+mj-lt"/>
                <a:ea typeface="+mj-ea"/>
                <a:cs typeface="+mj-cs"/>
                <a:sym typeface="Calibri"/>
              </a:rPr>
              <a:t>API </a:t>
            </a:r>
            <a:r>
              <a:rPr lang="zh-CN" altLang="en-US" sz="1200" dirty="0" smtClean="0">
                <a:latin typeface="+mj-lt"/>
                <a:ea typeface="+mj-ea"/>
                <a:cs typeface="+mj-cs"/>
                <a:sym typeface="Calibri"/>
              </a:rPr>
              <a:t>实现，包括 </a:t>
            </a:r>
            <a:r>
              <a:rPr lang="en-US" altLang="zh-CN" sz="1200" dirty="0" smtClean="0">
                <a:latin typeface="+mj-lt"/>
                <a:ea typeface="+mj-ea"/>
                <a:cs typeface="+mj-cs"/>
                <a:sym typeface="Calibri"/>
              </a:rPr>
              <a:t>Python3</a:t>
            </a:r>
            <a:r>
              <a:rPr lang="zh-CN" altLang="en-US" sz="1200" dirty="0" smtClean="0">
                <a:latin typeface="+mj-lt"/>
                <a:ea typeface="+mj-ea"/>
                <a:cs typeface="+mj-cs"/>
                <a:sym typeface="Calibri"/>
              </a:rPr>
              <a:t>、</a:t>
            </a:r>
            <a:r>
              <a:rPr lang="en-US" altLang="zh-CN" sz="1200" dirty="0" smtClean="0">
                <a:latin typeface="+mj-lt"/>
                <a:ea typeface="+mj-ea"/>
                <a:cs typeface="+mj-cs"/>
                <a:sym typeface="Calibri"/>
              </a:rPr>
              <a:t>Python2</a:t>
            </a:r>
            <a:r>
              <a:rPr lang="zh-CN" altLang="en-US" sz="1200" dirty="0" smtClean="0">
                <a:latin typeface="+mj-lt"/>
                <a:ea typeface="+mj-ea"/>
                <a:cs typeface="+mj-cs"/>
                <a:sym typeface="Calibri"/>
              </a:rPr>
              <a:t>、</a:t>
            </a:r>
            <a:r>
              <a:rPr lang="en-US" altLang="zh-CN" sz="1200" dirty="0" err="1" smtClean="0">
                <a:latin typeface="+mj-lt"/>
                <a:ea typeface="+mj-ea"/>
                <a:cs typeface="+mj-cs"/>
                <a:sym typeface="Calibri"/>
              </a:rPr>
              <a:t>Lua</a:t>
            </a:r>
            <a:r>
              <a:rPr lang="zh-CN" altLang="en-US" sz="1200" dirty="0" smtClean="0">
                <a:latin typeface="+mj-lt"/>
                <a:ea typeface="+mj-ea"/>
                <a:cs typeface="+mj-cs"/>
                <a:sym typeface="Calibri"/>
              </a:rPr>
              <a:t>、</a:t>
            </a:r>
            <a:r>
              <a:rPr lang="en-US" altLang="zh-CN" sz="1200" dirty="0" smtClean="0">
                <a:latin typeface="+mj-lt"/>
                <a:ea typeface="+mj-ea"/>
                <a:cs typeface="+mj-cs"/>
                <a:sym typeface="Calibri"/>
              </a:rPr>
              <a:t>Go</a:t>
            </a:r>
            <a:r>
              <a:rPr lang="zh-CN" altLang="en-US" sz="1200" dirty="0" smtClean="0">
                <a:latin typeface="+mj-lt"/>
                <a:ea typeface="+mj-ea"/>
                <a:cs typeface="+mj-cs"/>
                <a:sym typeface="Calibri"/>
              </a:rPr>
              <a:t>、</a:t>
            </a:r>
            <a:r>
              <a:rPr lang="en-US" altLang="zh-CN" sz="1200" dirty="0" smtClean="0">
                <a:latin typeface="+mj-lt"/>
                <a:ea typeface="+mj-ea"/>
                <a:cs typeface="+mj-cs"/>
                <a:sym typeface="Calibri"/>
              </a:rPr>
              <a:t>Ruby </a:t>
            </a:r>
            <a:r>
              <a:rPr lang="zh-CN" altLang="en-US" sz="1200" dirty="0" smtClean="0">
                <a:latin typeface="+mj-lt"/>
                <a:ea typeface="+mj-ea"/>
                <a:cs typeface="+mj-cs"/>
                <a:sym typeface="Calibri"/>
              </a:rPr>
              <a:t>和 </a:t>
            </a:r>
            <a:r>
              <a:rPr lang="en-US" altLang="zh-CN" sz="1200" dirty="0" smtClean="0">
                <a:latin typeface="+mj-lt"/>
                <a:ea typeface="+mj-ea"/>
                <a:cs typeface="+mj-cs"/>
                <a:sym typeface="Calibri"/>
              </a:rPr>
              <a:t>Haskell</a:t>
            </a:r>
            <a:r>
              <a:rPr lang="zh-CN" altLang="en-US" sz="1200" dirty="0" smtClean="0">
                <a:latin typeface="+mj-lt"/>
                <a:ea typeface="+mj-ea"/>
                <a:cs typeface="+mj-cs"/>
                <a:sym typeface="Calibri"/>
              </a:rPr>
              <a:t>。与其它容器技术不同的是， </a:t>
            </a:r>
            <a:r>
              <a:rPr lang="en-US" altLang="zh-CN" sz="1200" dirty="0" smtClean="0">
                <a:latin typeface="+mj-lt"/>
                <a:ea typeface="+mj-ea"/>
                <a:cs typeface="+mj-cs"/>
                <a:sym typeface="Calibri"/>
              </a:rPr>
              <a:t>LXC </a:t>
            </a:r>
            <a:r>
              <a:rPr lang="zh-CN" altLang="en-US" sz="1200" dirty="0" smtClean="0">
                <a:latin typeface="+mj-lt"/>
                <a:ea typeface="+mj-ea"/>
                <a:cs typeface="+mj-cs"/>
                <a:sym typeface="Calibri"/>
              </a:rPr>
              <a:t>可以工作在普通的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内核上，而不需要增加补丁。现在 </a:t>
            </a:r>
            <a:r>
              <a:rPr lang="en-US" altLang="zh-CN" sz="1200" dirty="0" smtClean="0">
                <a:latin typeface="+mj-lt"/>
                <a:ea typeface="+mj-ea"/>
                <a:cs typeface="+mj-cs"/>
                <a:sym typeface="Calibri"/>
              </a:rPr>
              <a:t>LXC project </a:t>
            </a:r>
            <a:r>
              <a:rPr lang="zh-CN" altLang="en-US" sz="1200" dirty="0" smtClean="0">
                <a:latin typeface="+mj-lt"/>
                <a:ea typeface="+mj-ea"/>
                <a:cs typeface="+mj-cs"/>
                <a:sym typeface="Calibri"/>
              </a:rPr>
              <a:t>是由 </a:t>
            </a:r>
            <a:r>
              <a:rPr lang="en-US" altLang="zh-CN" sz="1200" dirty="0" smtClean="0">
                <a:latin typeface="+mj-lt"/>
                <a:ea typeface="+mj-ea"/>
                <a:cs typeface="+mj-cs"/>
                <a:sym typeface="Calibri"/>
              </a:rPr>
              <a:t>Canonical </a:t>
            </a:r>
            <a:r>
              <a:rPr lang="zh-CN" altLang="en-US" sz="1200" dirty="0" smtClean="0">
                <a:latin typeface="+mj-lt"/>
                <a:ea typeface="+mj-ea"/>
                <a:cs typeface="+mj-cs"/>
                <a:sym typeface="Calibri"/>
              </a:rPr>
              <a:t>公司赞助并托管的。</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2013 — LMCTFY</a:t>
            </a:r>
          </a:p>
          <a:p>
            <a:endParaRPr lang="en-US" altLang="zh-CN" sz="1200" dirty="0" smtClean="0">
              <a:latin typeface="+mj-lt"/>
              <a:ea typeface="+mj-ea"/>
              <a:cs typeface="+mj-cs"/>
              <a:sym typeface="Calibri"/>
            </a:endParaRPr>
          </a:p>
          <a:p>
            <a:r>
              <a:rPr lang="en-US" altLang="zh-CN" sz="1200" dirty="0" err="1" smtClean="0">
                <a:latin typeface="+mj-lt"/>
                <a:ea typeface="+mj-ea"/>
                <a:cs typeface="+mj-cs"/>
                <a:sym typeface="Calibri"/>
              </a:rPr>
              <a:t>lmctfy</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的意思是“让我为你包含</a:t>
            </a:r>
            <a:r>
              <a:rPr lang="en-US" altLang="zh-CN" sz="1200" dirty="0" smtClean="0">
                <a:latin typeface="+mj-lt"/>
                <a:ea typeface="+mj-ea"/>
                <a:cs typeface="+mj-cs"/>
                <a:sym typeface="Calibri"/>
              </a:rPr>
              <a:t>Let Me Contain That For You”</a:t>
            </a:r>
            <a:r>
              <a:rPr lang="zh-CN" altLang="en-US" sz="1200" dirty="0" smtClean="0">
                <a:latin typeface="+mj-lt"/>
                <a:ea typeface="+mj-ea"/>
                <a:cs typeface="+mj-cs"/>
                <a:sym typeface="Calibri"/>
              </a:rPr>
              <a:t>。这是一个 </a:t>
            </a:r>
            <a:r>
              <a:rPr lang="en-US" altLang="zh-CN" sz="1200" dirty="0" smtClean="0">
                <a:latin typeface="+mj-lt"/>
                <a:ea typeface="+mj-ea"/>
                <a:cs typeface="+mj-cs"/>
                <a:sym typeface="Calibri"/>
              </a:rPr>
              <a:t>Google </a:t>
            </a:r>
            <a:r>
              <a:rPr lang="zh-CN" altLang="en-US" sz="1200" dirty="0" smtClean="0">
                <a:latin typeface="+mj-lt"/>
                <a:ea typeface="+mj-ea"/>
                <a:cs typeface="+mj-cs"/>
                <a:sym typeface="Calibri"/>
              </a:rPr>
              <a:t>容器技术的开源版本，提供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应用容器。</a:t>
            </a:r>
            <a:r>
              <a:rPr lang="en-US" altLang="zh-CN" sz="1200" dirty="0" err="1" smtClean="0">
                <a:latin typeface="+mj-lt"/>
                <a:ea typeface="+mj-ea"/>
                <a:cs typeface="+mj-cs"/>
                <a:sym typeface="Calibri"/>
              </a:rPr>
              <a:t>lmctfy</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首次发布于 </a:t>
            </a:r>
            <a:r>
              <a:rPr lang="en-US" altLang="zh-CN" sz="1200" dirty="0" smtClean="0">
                <a:latin typeface="+mj-lt"/>
                <a:ea typeface="+mj-ea"/>
                <a:cs typeface="+mj-cs"/>
                <a:sym typeface="Calibri"/>
              </a:rPr>
              <a:t>2013 </a:t>
            </a:r>
            <a:r>
              <a:rPr lang="zh-CN" altLang="en-US" sz="1200" dirty="0" smtClean="0">
                <a:latin typeface="+mj-lt"/>
                <a:ea typeface="+mj-ea"/>
                <a:cs typeface="+mj-cs"/>
                <a:sym typeface="Calibri"/>
              </a:rPr>
              <a:t>年</a:t>
            </a:r>
            <a:r>
              <a:rPr lang="en-US" altLang="zh-CN" sz="1200" dirty="0" smtClean="0">
                <a:latin typeface="+mj-lt"/>
                <a:ea typeface="+mj-ea"/>
                <a:cs typeface="+mj-cs"/>
                <a:sym typeface="Calibri"/>
              </a:rPr>
              <a:t>10</a:t>
            </a:r>
            <a:r>
              <a:rPr lang="zh-CN" altLang="en-US" sz="1200" dirty="0" smtClean="0">
                <a:latin typeface="+mj-lt"/>
                <a:ea typeface="+mj-ea"/>
                <a:cs typeface="+mj-cs"/>
                <a:sym typeface="Calibri"/>
              </a:rPr>
              <a:t>月，在 </a:t>
            </a:r>
            <a:r>
              <a:rPr lang="en-US" altLang="zh-CN" sz="1200" dirty="0" smtClean="0">
                <a:latin typeface="+mj-lt"/>
                <a:ea typeface="+mj-ea"/>
                <a:cs typeface="+mj-cs"/>
                <a:sym typeface="Calibri"/>
              </a:rPr>
              <a:t>2015 </a:t>
            </a:r>
            <a:r>
              <a:rPr lang="zh-CN" altLang="en-US" sz="1200" dirty="0" smtClean="0">
                <a:latin typeface="+mj-lt"/>
                <a:ea typeface="+mj-ea"/>
                <a:cs typeface="+mj-cs"/>
                <a:sym typeface="Calibri"/>
              </a:rPr>
              <a:t>年 </a:t>
            </a:r>
            <a:r>
              <a:rPr lang="en-US" altLang="zh-CN" sz="1200" dirty="0" smtClean="0">
                <a:latin typeface="+mj-lt"/>
                <a:ea typeface="+mj-ea"/>
                <a:cs typeface="+mj-cs"/>
                <a:sym typeface="Calibri"/>
              </a:rPr>
              <a:t>Google </a:t>
            </a:r>
            <a:r>
              <a:rPr lang="zh-CN" altLang="en-US" sz="1200" dirty="0" smtClean="0">
                <a:latin typeface="+mj-lt"/>
                <a:ea typeface="+mj-ea"/>
                <a:cs typeface="+mj-cs"/>
                <a:sym typeface="Calibri"/>
              </a:rPr>
              <a:t>决定贡献核心的 </a:t>
            </a:r>
            <a:r>
              <a:rPr lang="en-US" altLang="zh-CN" sz="1200" dirty="0" err="1" smtClean="0">
                <a:latin typeface="+mj-lt"/>
                <a:ea typeface="+mj-ea"/>
                <a:cs typeface="+mj-cs"/>
                <a:sym typeface="Calibri"/>
              </a:rPr>
              <a:t>lmctfy</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概念，并抽象成 </a:t>
            </a:r>
            <a:r>
              <a:rPr lang="en-US" altLang="zh-CN" sz="1200" dirty="0" err="1" smtClean="0">
                <a:latin typeface="+mj-lt"/>
                <a:ea typeface="+mj-ea"/>
                <a:cs typeface="+mj-cs"/>
                <a:sym typeface="Calibri"/>
              </a:rPr>
              <a:t>libcontainer</a:t>
            </a:r>
            <a:r>
              <a:rPr lang="zh-CN" altLang="en-US" sz="1200" dirty="0" smtClean="0">
                <a:latin typeface="+mj-lt"/>
                <a:ea typeface="+mj-ea"/>
                <a:cs typeface="+mj-cs"/>
                <a:sym typeface="Calibri"/>
              </a:rPr>
              <a:t>，因此，</a:t>
            </a:r>
            <a:r>
              <a:rPr lang="en-US" altLang="zh-CN" sz="1200" dirty="0" err="1" smtClean="0">
                <a:latin typeface="+mj-lt"/>
                <a:ea typeface="+mj-ea"/>
                <a:cs typeface="+mj-cs"/>
                <a:sym typeface="Calibri"/>
              </a:rPr>
              <a:t>lmctfy</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现在已经没有活跃的开发了。</a:t>
            </a:r>
          </a:p>
          <a:p>
            <a:endParaRPr lang="zh-CN" altLang="en-US" sz="1200" dirty="0" smtClean="0">
              <a:latin typeface="+mj-lt"/>
              <a:ea typeface="+mj-ea"/>
              <a:cs typeface="+mj-cs"/>
              <a:sym typeface="Calibri"/>
            </a:endParaRPr>
          </a:p>
          <a:p>
            <a:r>
              <a:rPr lang="en-US" altLang="zh-CN" sz="1200" dirty="0" err="1" smtClean="0">
                <a:latin typeface="+mj-lt"/>
                <a:ea typeface="+mj-ea"/>
                <a:cs typeface="+mj-cs"/>
                <a:sym typeface="Calibri"/>
              </a:rPr>
              <a:t>libcontainer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项目最初由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发起，现在已经被移交给了开放容器基金会</a:t>
            </a:r>
            <a:r>
              <a:rPr lang="en-US" altLang="zh-CN" sz="1200" dirty="0" smtClean="0">
                <a:latin typeface="+mj-lt"/>
                <a:ea typeface="+mj-ea"/>
                <a:cs typeface="+mj-cs"/>
                <a:sym typeface="Calibri"/>
              </a:rPr>
              <a:t>Open Container Foundation</a:t>
            </a:r>
            <a:r>
              <a:rPr lang="zh-CN" altLang="en-US" sz="1200" dirty="0" smtClean="0">
                <a:latin typeface="+mj-lt"/>
                <a:ea typeface="+mj-ea"/>
                <a:cs typeface="+mj-cs"/>
                <a:sym typeface="Calibri"/>
              </a:rPr>
              <a:t>。</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2013 — </a:t>
            </a:r>
            <a:r>
              <a:rPr lang="en-US" altLang="zh-CN" sz="1200" dirty="0" err="1" smtClean="0">
                <a:latin typeface="+mj-lt"/>
                <a:ea typeface="+mj-ea"/>
                <a:cs typeface="+mj-cs"/>
                <a:sym typeface="Calibri"/>
              </a:rPr>
              <a:t>Docker</a:t>
            </a:r>
            <a:endParaRPr lang="en-US" altLang="zh-CN" sz="1200" dirty="0" smtClean="0">
              <a:latin typeface="+mj-lt"/>
              <a:ea typeface="+mj-ea"/>
              <a:cs typeface="+mj-cs"/>
              <a:sym typeface="Calibri"/>
            </a:endParaRPr>
          </a:p>
          <a:p>
            <a:endParaRPr lang="en-US" altLang="zh-CN" sz="1200" dirty="0" smtClean="0">
              <a:latin typeface="+mj-lt"/>
              <a:ea typeface="+mj-ea"/>
              <a:cs typeface="+mj-cs"/>
              <a:sym typeface="Calibri"/>
            </a:endParaRPr>
          </a:p>
          <a:p>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是到现在为止最流行和使用广泛的容器管理系统。它最初是一个叫做 </a:t>
            </a:r>
            <a:r>
              <a:rPr lang="en-US" altLang="zh-CN" sz="1200" dirty="0" err="1" smtClean="0">
                <a:latin typeface="+mj-lt"/>
                <a:ea typeface="+mj-ea"/>
                <a:cs typeface="+mj-cs"/>
                <a:sym typeface="Calibri"/>
              </a:rPr>
              <a:t>dotCloud</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的 </a:t>
            </a:r>
            <a:r>
              <a:rPr lang="en-US" altLang="zh-CN" sz="1200" dirty="0" err="1" smtClean="0">
                <a:latin typeface="+mj-lt"/>
                <a:ea typeface="+mj-ea"/>
                <a:cs typeface="+mj-cs"/>
                <a:sym typeface="Calibri"/>
              </a:rPr>
              <a:t>PaaS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服务公司的内部项目，后来该公司改名为 </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。类似 </a:t>
            </a:r>
            <a:r>
              <a:rPr lang="en-US" altLang="zh-CN" sz="1200" dirty="0" smtClean="0">
                <a:latin typeface="+mj-lt"/>
                <a:ea typeface="+mj-ea"/>
                <a:cs typeface="+mj-cs"/>
                <a:sym typeface="Calibri"/>
              </a:rPr>
              <a:t>Warden</a:t>
            </a:r>
            <a:r>
              <a:rPr lang="zh-CN" altLang="en-US" sz="1200" dirty="0" smtClean="0">
                <a:latin typeface="+mj-lt"/>
                <a:ea typeface="+mj-ea"/>
                <a:cs typeface="+mj-cs"/>
                <a:sym typeface="Calibri"/>
              </a:rPr>
              <a:t>，</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开始阶段使用的也是 </a:t>
            </a:r>
            <a:r>
              <a:rPr lang="en-US" altLang="zh-CN" sz="1200" dirty="0" smtClean="0">
                <a:latin typeface="+mj-lt"/>
                <a:ea typeface="+mj-ea"/>
                <a:cs typeface="+mj-cs"/>
                <a:sym typeface="Calibri"/>
              </a:rPr>
              <a:t>LXC </a:t>
            </a:r>
            <a:r>
              <a:rPr lang="zh-CN" altLang="en-US" sz="1200" dirty="0" smtClean="0">
                <a:latin typeface="+mj-lt"/>
                <a:ea typeface="+mj-ea"/>
                <a:cs typeface="+mj-cs"/>
                <a:sym typeface="Calibri"/>
              </a:rPr>
              <a:t>，之后采用自己开发的 </a:t>
            </a:r>
            <a:r>
              <a:rPr lang="en-US" altLang="zh-CN" sz="1200" dirty="0" err="1" smtClean="0">
                <a:latin typeface="+mj-lt"/>
                <a:ea typeface="+mj-ea"/>
                <a:cs typeface="+mj-cs"/>
                <a:sym typeface="Calibri"/>
              </a:rPr>
              <a:t>libcontainer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替代了它。不像其它的容器平台，</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引入了一整个管理容器的生态系统，这包括高效、分层的容器镜像模型、全局和本地的容器注册库、清晰的 </a:t>
            </a:r>
            <a:r>
              <a:rPr lang="en-US" altLang="zh-CN" sz="1200" dirty="0" smtClean="0">
                <a:latin typeface="+mj-lt"/>
                <a:ea typeface="+mj-ea"/>
                <a:cs typeface="+mj-cs"/>
                <a:sym typeface="Calibri"/>
              </a:rPr>
              <a:t>REST API</a:t>
            </a:r>
            <a:r>
              <a:rPr lang="zh-CN" altLang="en-US" sz="1200" dirty="0" smtClean="0">
                <a:latin typeface="+mj-lt"/>
                <a:ea typeface="+mj-ea"/>
                <a:cs typeface="+mj-cs"/>
                <a:sym typeface="Calibri"/>
              </a:rPr>
              <a:t>、命令行等等。稍后的阶段，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推动实现了一个叫做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Swarm </a:t>
            </a:r>
            <a:r>
              <a:rPr lang="zh-CN" altLang="en-US" sz="1200" dirty="0" smtClean="0">
                <a:latin typeface="+mj-lt"/>
                <a:ea typeface="+mj-ea"/>
                <a:cs typeface="+mj-cs"/>
                <a:sym typeface="Calibri"/>
              </a:rPr>
              <a:t>的容器集群管理方案。 </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2014 — Rocket</a:t>
            </a:r>
          </a:p>
          <a:p>
            <a:endParaRPr lang="en-US" altLang="zh-CN" sz="1200" dirty="0" smtClean="0">
              <a:latin typeface="+mj-lt"/>
              <a:ea typeface="+mj-ea"/>
              <a:cs typeface="+mj-cs"/>
              <a:sym typeface="Calibri"/>
            </a:endParaRPr>
          </a:p>
          <a:p>
            <a:r>
              <a:rPr lang="en-US" altLang="zh-CN" sz="1200" dirty="0" smtClean="0">
                <a:latin typeface="+mj-lt"/>
                <a:ea typeface="+mj-ea"/>
                <a:cs typeface="+mj-cs"/>
                <a:sym typeface="Calibri"/>
              </a:rPr>
              <a:t>Rocket </a:t>
            </a:r>
            <a:r>
              <a:rPr lang="zh-CN" altLang="en-US" sz="1200" dirty="0" smtClean="0">
                <a:latin typeface="+mj-lt"/>
                <a:ea typeface="+mj-ea"/>
                <a:cs typeface="+mj-cs"/>
                <a:sym typeface="Calibri"/>
              </a:rPr>
              <a:t>是由 </a:t>
            </a:r>
            <a:r>
              <a:rPr lang="en-US" altLang="zh-CN" sz="1200" dirty="0" err="1" smtClean="0">
                <a:latin typeface="+mj-lt"/>
                <a:ea typeface="+mj-ea"/>
                <a:cs typeface="+mj-cs"/>
                <a:sym typeface="Calibri"/>
              </a:rPr>
              <a:t>CoreOS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所启动的项目，非常类似于 </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，但是修复了一些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中发现的问题。</a:t>
            </a:r>
            <a:r>
              <a:rPr lang="en-US" altLang="zh-CN" sz="1200" dirty="0" err="1" smtClean="0">
                <a:latin typeface="+mj-lt"/>
                <a:ea typeface="+mj-ea"/>
                <a:cs typeface="+mj-cs"/>
                <a:sym typeface="Calibri"/>
              </a:rPr>
              <a:t>CoreOS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说他们的目的是提供一个比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更严格的安全性和产品需求。更重要的是，它是在一个更加开放的标准 </a:t>
            </a:r>
            <a:r>
              <a:rPr lang="en-US" altLang="zh-CN" sz="1200" dirty="0" smtClean="0">
                <a:latin typeface="+mj-lt"/>
                <a:ea typeface="+mj-ea"/>
                <a:cs typeface="+mj-cs"/>
                <a:sym typeface="Calibri"/>
              </a:rPr>
              <a:t>App Container </a:t>
            </a:r>
            <a:r>
              <a:rPr lang="zh-CN" altLang="en-US" sz="1200" dirty="0" smtClean="0">
                <a:latin typeface="+mj-lt"/>
                <a:ea typeface="+mj-ea"/>
                <a:cs typeface="+mj-cs"/>
                <a:sym typeface="Calibri"/>
              </a:rPr>
              <a:t>规范上实现的。在 </a:t>
            </a:r>
            <a:r>
              <a:rPr lang="en-US" altLang="zh-CN" sz="1200" dirty="0" smtClean="0">
                <a:latin typeface="+mj-lt"/>
                <a:ea typeface="+mj-ea"/>
                <a:cs typeface="+mj-cs"/>
                <a:sym typeface="Calibri"/>
              </a:rPr>
              <a:t>Rocket </a:t>
            </a:r>
            <a:r>
              <a:rPr lang="zh-CN" altLang="en-US" sz="1200" dirty="0" smtClean="0">
                <a:latin typeface="+mj-lt"/>
                <a:ea typeface="+mj-ea"/>
                <a:cs typeface="+mj-cs"/>
                <a:sym typeface="Calibri"/>
              </a:rPr>
              <a:t>之外，</a:t>
            </a:r>
            <a:r>
              <a:rPr lang="en-US" altLang="zh-CN" sz="1200" dirty="0" err="1" smtClean="0">
                <a:latin typeface="+mj-lt"/>
                <a:ea typeface="+mj-ea"/>
                <a:cs typeface="+mj-cs"/>
                <a:sym typeface="Calibri"/>
              </a:rPr>
              <a:t>CoreOS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也开发了其它几个可以用于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和 </a:t>
            </a:r>
            <a:r>
              <a:rPr lang="en-US" altLang="zh-CN" sz="1200" dirty="0" err="1" smtClean="0">
                <a:latin typeface="+mj-lt"/>
                <a:ea typeface="+mj-ea"/>
                <a:cs typeface="+mj-cs"/>
                <a:sym typeface="Calibri"/>
              </a:rPr>
              <a:t>Kubernetes</a:t>
            </a:r>
            <a:r>
              <a:rPr lang="zh-CN" altLang="en-US" sz="1200" dirty="0" smtClean="0">
                <a:latin typeface="+mj-lt"/>
                <a:ea typeface="+mj-ea"/>
                <a:cs typeface="+mj-cs"/>
                <a:sym typeface="Calibri"/>
              </a:rPr>
              <a:t>的容器相关的产品，如：</a:t>
            </a:r>
            <a:r>
              <a:rPr lang="en-US" altLang="zh-CN" sz="1200" dirty="0" err="1" smtClean="0">
                <a:latin typeface="+mj-lt"/>
                <a:ea typeface="+mj-ea"/>
                <a:cs typeface="+mj-cs"/>
                <a:sym typeface="Calibri"/>
              </a:rPr>
              <a:t>CoreOS</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操作系统、</a:t>
            </a:r>
            <a:r>
              <a:rPr lang="en-US" altLang="zh-CN" sz="1200" dirty="0" err="1" smtClean="0">
                <a:latin typeface="+mj-lt"/>
                <a:ea typeface="+mj-ea"/>
                <a:cs typeface="+mj-cs"/>
                <a:sym typeface="Calibri"/>
              </a:rPr>
              <a:t>etcd</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和 </a:t>
            </a:r>
            <a:r>
              <a:rPr lang="en-US" altLang="zh-CN" sz="1200" dirty="0" smtClean="0">
                <a:latin typeface="+mj-lt"/>
                <a:ea typeface="+mj-ea"/>
                <a:cs typeface="+mj-cs"/>
                <a:sym typeface="Calibri"/>
              </a:rPr>
              <a:t>flannel</a:t>
            </a:r>
            <a:r>
              <a:rPr lang="zh-CN" altLang="en-US" sz="1200" dirty="0" smtClean="0">
                <a:latin typeface="+mj-lt"/>
                <a:ea typeface="+mj-ea"/>
                <a:cs typeface="+mj-cs"/>
                <a:sym typeface="Calibri"/>
              </a:rPr>
              <a:t>。</a:t>
            </a:r>
          </a:p>
          <a:p>
            <a:endParaRPr lang="zh-CN" altLang="en-US" sz="1200" dirty="0" smtClean="0">
              <a:latin typeface="+mj-lt"/>
              <a:ea typeface="+mj-ea"/>
              <a:cs typeface="+mj-cs"/>
              <a:sym typeface="Calibri"/>
            </a:endParaRPr>
          </a:p>
          <a:p>
            <a:r>
              <a:rPr lang="en-US" altLang="zh-CN" sz="1200" dirty="0" smtClean="0">
                <a:latin typeface="+mj-lt"/>
                <a:ea typeface="+mj-ea"/>
                <a:cs typeface="+mj-cs"/>
                <a:sym typeface="Calibri"/>
              </a:rPr>
              <a:t>2016 — Windows Containers</a:t>
            </a:r>
          </a:p>
          <a:p>
            <a:endParaRPr lang="en-US" altLang="zh-CN" sz="1200" dirty="0" smtClean="0">
              <a:latin typeface="+mj-lt"/>
              <a:ea typeface="+mj-ea"/>
              <a:cs typeface="+mj-cs"/>
              <a:sym typeface="Calibri"/>
            </a:endParaRPr>
          </a:p>
          <a:p>
            <a:r>
              <a:rPr lang="zh-CN" altLang="en-US" sz="1200" dirty="0" smtClean="0">
                <a:latin typeface="+mj-lt"/>
                <a:ea typeface="+mj-ea"/>
                <a:cs typeface="+mj-cs"/>
                <a:sym typeface="Calibri"/>
              </a:rPr>
              <a:t>微软 </a:t>
            </a:r>
            <a:r>
              <a:rPr lang="en-US" altLang="zh-CN" sz="1200" dirty="0" smtClean="0">
                <a:latin typeface="+mj-lt"/>
                <a:ea typeface="+mj-ea"/>
                <a:cs typeface="+mj-cs"/>
                <a:sym typeface="Calibri"/>
              </a:rPr>
              <a:t>2015 </a:t>
            </a:r>
            <a:r>
              <a:rPr lang="zh-CN" altLang="en-US" sz="1200" dirty="0" smtClean="0">
                <a:latin typeface="+mj-lt"/>
                <a:ea typeface="+mj-ea"/>
                <a:cs typeface="+mj-cs"/>
                <a:sym typeface="Calibri"/>
              </a:rPr>
              <a:t>年也在 </a:t>
            </a:r>
            <a:r>
              <a:rPr lang="en-US" altLang="zh-CN" sz="1200" dirty="0" smtClean="0">
                <a:latin typeface="+mj-lt"/>
                <a:ea typeface="+mj-ea"/>
                <a:cs typeface="+mj-cs"/>
                <a:sym typeface="Calibri"/>
              </a:rPr>
              <a:t>Windows Server </a:t>
            </a:r>
            <a:r>
              <a:rPr lang="zh-CN" altLang="en-US" sz="1200" dirty="0" smtClean="0">
                <a:latin typeface="+mj-lt"/>
                <a:ea typeface="+mj-ea"/>
                <a:cs typeface="+mj-cs"/>
                <a:sym typeface="Calibri"/>
              </a:rPr>
              <a:t>上为基于 </a:t>
            </a:r>
            <a:r>
              <a:rPr lang="en-US" altLang="zh-CN" sz="1200" dirty="0" smtClean="0">
                <a:latin typeface="+mj-lt"/>
                <a:ea typeface="+mj-ea"/>
                <a:cs typeface="+mj-cs"/>
                <a:sym typeface="Calibri"/>
              </a:rPr>
              <a:t>Windows </a:t>
            </a:r>
            <a:r>
              <a:rPr lang="zh-CN" altLang="en-US" sz="1200" dirty="0" smtClean="0">
                <a:latin typeface="+mj-lt"/>
                <a:ea typeface="+mj-ea"/>
                <a:cs typeface="+mj-cs"/>
                <a:sym typeface="Calibri"/>
              </a:rPr>
              <a:t>的应用添加了容器支持，它称之为 </a:t>
            </a:r>
            <a:r>
              <a:rPr lang="en-US" altLang="zh-CN" sz="1200" dirty="0" smtClean="0">
                <a:latin typeface="+mj-lt"/>
                <a:ea typeface="+mj-ea"/>
                <a:cs typeface="+mj-cs"/>
                <a:sym typeface="Calibri"/>
              </a:rPr>
              <a:t>Windows Containers</a:t>
            </a:r>
            <a:r>
              <a:rPr lang="zh-CN" altLang="en-US" sz="1200" dirty="0" smtClean="0">
                <a:latin typeface="+mj-lt"/>
                <a:ea typeface="+mj-ea"/>
                <a:cs typeface="+mj-cs"/>
                <a:sym typeface="Calibri"/>
              </a:rPr>
              <a:t>。它与 </a:t>
            </a:r>
            <a:r>
              <a:rPr lang="en-US" altLang="zh-CN" sz="1200" dirty="0" smtClean="0">
                <a:latin typeface="+mj-lt"/>
                <a:ea typeface="+mj-ea"/>
                <a:cs typeface="+mj-cs"/>
                <a:sym typeface="Calibri"/>
              </a:rPr>
              <a:t>Windows Server 2016 </a:t>
            </a:r>
            <a:r>
              <a:rPr lang="zh-CN" altLang="en-US" sz="1200" dirty="0" smtClean="0">
                <a:latin typeface="+mj-lt"/>
                <a:ea typeface="+mj-ea"/>
                <a:cs typeface="+mj-cs"/>
                <a:sym typeface="Calibri"/>
              </a:rPr>
              <a:t>一同发布。通过该实现，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可以原生地在 </a:t>
            </a:r>
            <a:r>
              <a:rPr lang="en-US" altLang="zh-CN" sz="1200" dirty="0" smtClean="0">
                <a:latin typeface="+mj-lt"/>
                <a:ea typeface="+mj-ea"/>
                <a:cs typeface="+mj-cs"/>
                <a:sym typeface="Calibri"/>
              </a:rPr>
              <a:t>Windows </a:t>
            </a:r>
            <a:r>
              <a:rPr lang="zh-CN" altLang="en-US" sz="1200" dirty="0" smtClean="0">
                <a:latin typeface="+mj-lt"/>
                <a:ea typeface="+mj-ea"/>
                <a:cs typeface="+mj-cs"/>
                <a:sym typeface="Calibri"/>
              </a:rPr>
              <a:t>上运行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容器，而不需要启动一个虚拟机来运行 </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 </a:t>
            </a:r>
            <a:r>
              <a:rPr lang="en-US" altLang="zh-CN" sz="1200" dirty="0" smtClean="0">
                <a:latin typeface="+mj-lt"/>
                <a:ea typeface="+mj-ea"/>
                <a:cs typeface="+mj-cs"/>
                <a:sym typeface="Calibri"/>
              </a:rPr>
              <a:t>Windows </a:t>
            </a:r>
            <a:r>
              <a:rPr lang="zh-CN" altLang="en-US" sz="1200" dirty="0" smtClean="0">
                <a:latin typeface="+mj-lt"/>
                <a:ea typeface="+mj-ea"/>
                <a:cs typeface="+mj-cs"/>
                <a:sym typeface="Calibri"/>
              </a:rPr>
              <a:t>上早期运行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a:t>
            </a:r>
            <a:r>
              <a:rPr lang="zh-CN" altLang="en-US" sz="1200" dirty="0" smtClean="0">
                <a:latin typeface="+mj-lt"/>
                <a:ea typeface="+mj-ea"/>
                <a:cs typeface="+mj-cs"/>
                <a:sym typeface="Calibri"/>
              </a:rPr>
              <a:t>需要使用 </a:t>
            </a:r>
            <a:r>
              <a:rPr lang="en-US" altLang="zh-CN" sz="1200" dirty="0" smtClean="0">
                <a:latin typeface="+mj-lt"/>
                <a:ea typeface="+mj-ea"/>
                <a:cs typeface="+mj-cs"/>
                <a:sym typeface="Calibri"/>
              </a:rPr>
              <a:t>Linux </a:t>
            </a:r>
            <a:r>
              <a:rPr lang="zh-CN" altLang="en-US" sz="1200" dirty="0" smtClean="0">
                <a:latin typeface="+mj-lt"/>
                <a:ea typeface="+mj-ea"/>
                <a:cs typeface="+mj-cs"/>
                <a:sym typeface="Calibri"/>
              </a:rPr>
              <a:t>虚拟机）。</a:t>
            </a:r>
            <a:endParaRPr lang="zh-CN" altLang="en-US" dirty="0" smtClean="0"/>
          </a:p>
        </p:txBody>
      </p:sp>
    </p:spTree>
    <p:extLst>
      <p:ext uri="{BB962C8B-B14F-4D97-AF65-F5344CB8AC3E}">
        <p14:creationId xmlns:p14="http://schemas.microsoft.com/office/powerpoint/2010/main" val="1533143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pPr>
              <a:defRPr>
                <a:latin typeface="宋体"/>
                <a:ea typeface="宋体"/>
                <a:cs typeface="宋体"/>
                <a:sym typeface="宋体"/>
              </a:defRPr>
            </a:pPr>
            <a:r>
              <a:rPr dirty="0"/>
              <a:t>今天跟大家分享一些关于</a:t>
            </a:r>
            <a:r>
              <a:rPr dirty="0">
                <a:latin typeface="+mj-lt"/>
                <a:ea typeface="+mj-ea"/>
                <a:cs typeface="+mj-cs"/>
                <a:sym typeface="Calibri"/>
              </a:rPr>
              <a:t>Docker</a:t>
            </a:r>
            <a:r>
              <a:rPr dirty="0"/>
              <a:t>的东西</a:t>
            </a:r>
            <a:r>
              <a:rPr dirty="0" smtClean="0"/>
              <a:t>。</a:t>
            </a:r>
            <a:r>
              <a:rPr dirty="0" smtClean="0">
                <a:latin typeface="+mj-lt"/>
                <a:ea typeface="+mj-ea"/>
                <a:cs typeface="+mj-cs"/>
                <a:sym typeface="Calibri"/>
              </a:rPr>
              <a:t>1.Docker</a:t>
            </a:r>
            <a:r>
              <a:rPr dirty="0"/>
              <a:t>是什么。</a:t>
            </a:r>
            <a:r>
              <a:rPr dirty="0">
                <a:latin typeface="+mj-lt"/>
                <a:ea typeface="+mj-ea"/>
                <a:cs typeface="+mj-cs"/>
                <a:sym typeface="Calibri"/>
              </a:rPr>
              <a:t>2.Docker</a:t>
            </a:r>
            <a:r>
              <a:rPr dirty="0"/>
              <a:t>有什么好处，可以解决什么问题？</a:t>
            </a:r>
            <a:r>
              <a:rPr dirty="0" smtClean="0">
                <a:latin typeface="+mj-lt"/>
                <a:ea typeface="+mj-ea"/>
                <a:cs typeface="+mj-cs"/>
                <a:sym typeface="Calibri"/>
              </a:rPr>
              <a:t>3.</a:t>
            </a:r>
            <a:r>
              <a:rPr lang="en-US" altLang="zh-CN" dirty="0" smtClean="0">
                <a:latin typeface="+mj-lt"/>
                <a:ea typeface="+mj-ea"/>
                <a:cs typeface="+mj-cs"/>
                <a:sym typeface="Calibri"/>
              </a:rPr>
              <a:t>Docker</a:t>
            </a:r>
            <a:r>
              <a:rPr lang="zh-CN" altLang="en-US" dirty="0" smtClean="0">
                <a:latin typeface="+mj-lt"/>
                <a:ea typeface="+mj-ea"/>
                <a:cs typeface="+mj-cs"/>
                <a:sym typeface="Calibri"/>
              </a:rPr>
              <a:t> 与 </a:t>
            </a:r>
            <a:r>
              <a:rPr lang="en-US" altLang="zh-CN" dirty="0" smtClean="0">
                <a:latin typeface="+mj-lt"/>
                <a:ea typeface="+mj-ea"/>
                <a:cs typeface="+mj-cs"/>
                <a:sym typeface="Calibri"/>
              </a:rPr>
              <a:t>VM</a:t>
            </a:r>
            <a:r>
              <a:rPr lang="zh-CN" altLang="en-US" dirty="0" smtClean="0">
                <a:latin typeface="+mj-lt"/>
                <a:ea typeface="+mj-ea"/>
                <a:cs typeface="+mj-cs"/>
                <a:sym typeface="Calibri"/>
              </a:rPr>
              <a:t> 的对比；</a:t>
            </a:r>
            <a:r>
              <a:rPr lang="en-US" altLang="zh-CN" dirty="0" smtClean="0">
                <a:latin typeface="+mj-lt"/>
                <a:ea typeface="+mj-ea"/>
                <a:cs typeface="+mj-cs"/>
                <a:sym typeface="Calibri"/>
              </a:rPr>
              <a:t>4.</a:t>
            </a:r>
            <a:r>
              <a:rPr dirty="0" smtClean="0">
                <a:latin typeface="+mj-lt"/>
                <a:ea typeface="+mj-ea"/>
                <a:cs typeface="+mj-cs"/>
                <a:sym typeface="Calibri"/>
              </a:rPr>
              <a:t>Docker</a:t>
            </a:r>
            <a:r>
              <a:rPr dirty="0" smtClean="0"/>
              <a:t>的一些</a:t>
            </a:r>
            <a:r>
              <a:rPr lang="zh-CN" altLang="en-US" dirty="0" smtClean="0"/>
              <a:t>操作与</a:t>
            </a:r>
            <a:r>
              <a:rPr dirty="0" smtClean="0"/>
              <a:t>技术实现</a:t>
            </a:r>
            <a:r>
              <a:rPr lang="zh-CN" altLang="en-US" dirty="0" smtClean="0"/>
              <a:t>；</a:t>
            </a:r>
            <a:r>
              <a:rPr lang="en-US" altLang="zh-CN" dirty="0" smtClean="0"/>
              <a:t>5.Docker</a:t>
            </a:r>
            <a:r>
              <a:rPr lang="zh-CN" altLang="en-US" smtClean="0"/>
              <a:t> 生态</a:t>
            </a:r>
            <a:endParaRPr lang="zh-CN" altLang="en-US" dirty="0" smtClean="0"/>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lang="zh-CN" altLang="en-US" dirty="0" smtClean="0"/>
              <a:t>轻量级：进程级</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lang="zh-CN" altLang="en-US" dirty="0" smtClean="0"/>
              <a:t>文件系统：增量式</a:t>
            </a:r>
          </a:p>
          <a:p>
            <a:pPr>
              <a:defRPr>
                <a:latin typeface="宋体"/>
                <a:ea typeface="宋体"/>
                <a:cs typeface="宋体"/>
                <a:sym typeface="宋体"/>
              </a:defRPr>
            </a:pPr>
            <a:endParaRPr lang="zh-CN" altLang="en-US" dirty="0" smtClean="0"/>
          </a:p>
          <a:p>
            <a:pPr>
              <a:defRPr>
                <a:latin typeface="宋体"/>
                <a:ea typeface="宋体"/>
                <a:cs typeface="宋体"/>
                <a:sym typeface="宋体"/>
              </a:defRPr>
            </a:pPr>
            <a:r>
              <a:rPr lang="zh-CN" altLang="en-US" dirty="0" smtClean="0"/>
              <a:t>容器技术：</a:t>
            </a:r>
          </a:p>
          <a:p>
            <a:pPr>
              <a:defRPr>
                <a:latin typeface="宋体"/>
                <a:ea typeface="宋体"/>
                <a:cs typeface="宋体"/>
                <a:sym typeface="宋体"/>
              </a:defRPr>
            </a:pPr>
            <a:r>
              <a:rPr lang="zh-CN" altLang="en-US" sz="1200" dirty="0" smtClean="0">
                <a:latin typeface="+mj-lt"/>
                <a:ea typeface="+mj-ea"/>
                <a:cs typeface="+mj-cs"/>
                <a:sym typeface="宋体"/>
              </a:rPr>
              <a:t>	容器为应用程序提供了隔离的运行空间：每个容器内都包含一个独享的完整用户环境空间，并且一个容器内的变动不会影响其他容器的运行环境。</a:t>
            </a:r>
          </a:p>
          <a:p>
            <a:pPr>
              <a:defRPr>
                <a:latin typeface="宋体"/>
                <a:ea typeface="宋体"/>
                <a:cs typeface="宋体"/>
                <a:sym typeface="宋体"/>
              </a:defRPr>
            </a:pPr>
            <a:endParaRPr lang="zh-CN" altLang="en-US" sz="1200" dirty="0" smtClean="0">
              <a:latin typeface="+mj-lt"/>
              <a:ea typeface="+mj-ea"/>
              <a:cs typeface="+mj-cs"/>
              <a:sym typeface="宋体"/>
            </a:endParaRPr>
          </a:p>
          <a:p>
            <a:pPr>
              <a:defRPr>
                <a:latin typeface="宋体"/>
                <a:ea typeface="宋体"/>
                <a:cs typeface="宋体"/>
                <a:sym typeface="宋体"/>
              </a:defRPr>
            </a:pPr>
            <a:r>
              <a:rPr lang="zh-CN" altLang="en-US" sz="1200" dirty="0" smtClean="0">
                <a:latin typeface="+mj-lt"/>
                <a:ea typeface="+mj-ea"/>
                <a:cs typeface="+mj-cs"/>
                <a:sym typeface="宋体"/>
              </a:rPr>
              <a:t>	为了能达 到这种效果，容器技术使用了一系列的系统级别的机制诸如利用</a:t>
            </a:r>
            <a:r>
              <a:rPr lang="en-US" altLang="zh-CN" sz="1200" dirty="0" smtClean="0">
                <a:latin typeface="+mj-lt"/>
                <a:ea typeface="+mj-ea"/>
                <a:cs typeface="+mj-cs"/>
                <a:sym typeface="宋体"/>
              </a:rPr>
              <a:t>Linux namespaces</a:t>
            </a:r>
            <a:r>
              <a:rPr lang="zh-CN" altLang="en-US" sz="1200" dirty="0" smtClean="0">
                <a:latin typeface="+mj-lt"/>
                <a:ea typeface="+mj-ea"/>
                <a:cs typeface="+mj-cs"/>
                <a:sym typeface="宋体"/>
              </a:rPr>
              <a:t>来进行空间隔离，通过文件系统的挂载点来决定容器可以访问哪些文件，通过</a:t>
            </a:r>
            <a:r>
              <a:rPr lang="en-US" altLang="zh-CN" sz="1200" dirty="0" err="1" smtClean="0">
                <a:latin typeface="+mj-lt"/>
                <a:ea typeface="+mj-ea"/>
                <a:cs typeface="+mj-cs"/>
                <a:sym typeface="宋体"/>
              </a:rPr>
              <a:t>cgroups</a:t>
            </a:r>
            <a:r>
              <a:rPr lang="zh-CN" altLang="en-US" sz="1200" dirty="0" smtClean="0">
                <a:latin typeface="+mj-lt"/>
                <a:ea typeface="+mj-ea"/>
                <a:cs typeface="+mj-cs"/>
                <a:sym typeface="宋体"/>
              </a:rPr>
              <a:t>来确定每个容器可以利用多少资源。此外容器之 间共享同一个系统内核，这样当同一个库被多个容器使用时，内存的使用效率会得到提升。</a:t>
            </a:r>
          </a:p>
          <a:p>
            <a:pPr>
              <a:defRPr>
                <a:latin typeface="宋体"/>
                <a:ea typeface="宋体"/>
                <a:cs typeface="宋体"/>
                <a:sym typeface="宋体"/>
              </a:defRPr>
            </a:pPr>
            <a:endParaRPr lang="zh-CN" altLang="en-US" sz="1200" dirty="0" smtClean="0">
              <a:latin typeface="+mj-lt"/>
              <a:ea typeface="+mj-ea"/>
              <a:cs typeface="+mj-cs"/>
              <a:sym typeface="宋体"/>
            </a:endParaRPr>
          </a:p>
          <a:p>
            <a:pPr>
              <a:defRPr>
                <a:latin typeface="宋体"/>
                <a:ea typeface="宋体"/>
                <a:cs typeface="宋体"/>
                <a:sym typeface="宋体"/>
              </a:defRPr>
            </a:pPr>
            <a:r>
              <a:rPr lang="zh-CN" altLang="en-US" sz="1200" dirty="0" smtClean="0">
                <a:latin typeface="+mj-lt"/>
                <a:ea typeface="+mj-ea"/>
                <a:cs typeface="+mj-cs"/>
                <a:sym typeface="宋体"/>
              </a:rPr>
              <a:t>	</a:t>
            </a:r>
            <a:r>
              <a:rPr lang="en-US" altLang="zh-CN" sz="1200" dirty="0" smtClean="0">
                <a:latin typeface="+mj-lt"/>
                <a:ea typeface="+mj-ea"/>
                <a:cs typeface="+mj-cs"/>
                <a:sym typeface="宋体"/>
              </a:rPr>
              <a:t>Google</a:t>
            </a:r>
            <a:r>
              <a:rPr lang="zh-CN" altLang="en-US" sz="1200" dirty="0" smtClean="0">
                <a:latin typeface="+mj-lt"/>
                <a:ea typeface="+mj-ea"/>
                <a:cs typeface="+mj-cs"/>
                <a:sym typeface="宋体"/>
              </a:rPr>
              <a:t> 使用容器技术已经有</a:t>
            </a:r>
            <a:r>
              <a:rPr lang="en-US" altLang="zh-CN" sz="1200" dirty="0" smtClean="0">
                <a:latin typeface="+mj-lt"/>
                <a:ea typeface="+mj-ea"/>
                <a:cs typeface="+mj-cs"/>
                <a:sym typeface="宋体"/>
              </a:rPr>
              <a:t>10</a:t>
            </a:r>
            <a:r>
              <a:rPr lang="zh-CN" altLang="en-US" sz="1200" dirty="0" smtClean="0">
                <a:latin typeface="+mj-lt"/>
                <a:ea typeface="+mj-ea"/>
                <a:cs typeface="+mj-cs"/>
                <a:sym typeface="宋体"/>
              </a:rPr>
              <a:t>年了，现在所有的应用通过容器运行。</a:t>
            </a:r>
            <a:r>
              <a:rPr lang="en-US" altLang="zh-CN" sz="1200" u="sng" dirty="0" smtClean="0">
                <a:latin typeface="+mj-lt"/>
                <a:ea typeface="+mj-ea"/>
                <a:cs typeface="+mj-cs"/>
                <a:sym typeface="宋体"/>
              </a:rPr>
              <a:t>Let Me Contain That For You (</a:t>
            </a:r>
            <a:r>
              <a:rPr lang="en-US" altLang="zh-CN" sz="1200" u="sng" dirty="0" err="1" smtClean="0">
                <a:latin typeface="+mj-lt"/>
                <a:ea typeface="+mj-ea"/>
                <a:cs typeface="+mj-cs"/>
                <a:sym typeface="宋体"/>
              </a:rPr>
              <a:t>lmctfy</a:t>
            </a:r>
            <a:r>
              <a:rPr lang="en-US" altLang="zh-CN" sz="1200" u="sng" dirty="0" smtClean="0">
                <a:latin typeface="+mj-lt"/>
                <a:ea typeface="+mj-ea"/>
                <a:cs typeface="+mj-cs"/>
                <a:sym typeface="宋体"/>
              </a:rPr>
              <a:t>)</a:t>
            </a:r>
            <a:r>
              <a:rPr lang="zh-CN" altLang="en-US" sz="1200" u="sng" dirty="0" smtClean="0">
                <a:latin typeface="+mj-lt"/>
                <a:ea typeface="+mj-ea"/>
                <a:cs typeface="+mj-cs"/>
                <a:sym typeface="宋体"/>
              </a:rPr>
              <a:t>，</a:t>
            </a:r>
            <a:r>
              <a:rPr lang="zh-CN" altLang="en-US" sz="1200" dirty="0" smtClean="0">
                <a:latin typeface="+mj-lt"/>
                <a:ea typeface="+mj-ea"/>
                <a:cs typeface="+mj-cs"/>
                <a:sym typeface="宋体"/>
              </a:rPr>
              <a:t>用来代替</a:t>
            </a:r>
            <a:r>
              <a:rPr lang="en-US" altLang="zh-CN" sz="1200" dirty="0" smtClean="0">
                <a:latin typeface="+mj-lt"/>
                <a:ea typeface="+mj-ea"/>
                <a:cs typeface="+mj-cs"/>
                <a:sym typeface="宋体"/>
              </a:rPr>
              <a:t>LXC</a:t>
            </a:r>
            <a:r>
              <a:rPr lang="zh-CN" altLang="en-US" sz="1200" dirty="0" smtClean="0">
                <a:latin typeface="+mj-lt"/>
                <a:ea typeface="+mj-ea"/>
                <a:cs typeface="+mj-cs"/>
                <a:sym typeface="宋体"/>
              </a:rPr>
              <a:t>的</a:t>
            </a:r>
            <a:r>
              <a:rPr lang="en-US" altLang="zh-CN" sz="1200" dirty="0" smtClean="0">
                <a:latin typeface="+mj-lt"/>
                <a:ea typeface="+mj-ea"/>
                <a:cs typeface="+mj-cs"/>
                <a:sym typeface="宋体"/>
              </a:rPr>
              <a:t>Linux</a:t>
            </a:r>
            <a:r>
              <a:rPr lang="zh-CN" altLang="en-US" sz="1200" dirty="0" smtClean="0">
                <a:latin typeface="+mj-lt"/>
                <a:ea typeface="+mj-ea"/>
                <a:cs typeface="+mj-cs"/>
                <a:sym typeface="宋体"/>
              </a:rPr>
              <a:t>应用容器</a:t>
            </a:r>
          </a:p>
          <a:p>
            <a:pPr>
              <a:defRPr>
                <a:latin typeface="宋体"/>
                <a:ea typeface="宋体"/>
                <a:cs typeface="宋体"/>
                <a:sym typeface="宋体"/>
              </a:defRPr>
            </a:pPr>
            <a:endParaRPr lang="zh-CN" altLang="en-US" sz="1200" dirty="0" smtClean="0">
              <a:latin typeface="+mj-lt"/>
              <a:ea typeface="+mj-ea"/>
              <a:cs typeface="+mj-cs"/>
              <a:sym typeface="宋体"/>
            </a:endParaRPr>
          </a:p>
          <a:p>
            <a:pPr>
              <a:defRPr>
                <a:latin typeface="宋体"/>
                <a:ea typeface="宋体"/>
                <a:cs typeface="宋体"/>
                <a:sym typeface="宋体"/>
              </a:defRPr>
            </a:pPr>
            <a:endParaRPr lang="zh-CN" altLang="en-US" dirty="0" smtClean="0"/>
          </a:p>
        </p:txBody>
      </p:sp>
    </p:spTree>
    <p:extLst>
      <p:ext uri="{BB962C8B-B14F-4D97-AF65-F5344CB8AC3E}">
        <p14:creationId xmlns:p14="http://schemas.microsoft.com/office/powerpoint/2010/main" val="132081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pPr marL="457200" indent="-457200" algn="l">
              <a:buFont typeface="Arial" charset="0"/>
              <a:buChar char="•"/>
            </a:pPr>
            <a:r>
              <a:rPr lang="en-US" altLang="zh-CN" dirty="0" smtClean="0"/>
              <a:t>2013</a:t>
            </a:r>
            <a:r>
              <a:rPr lang="zh-CN" altLang="en-US" dirty="0" smtClean="0"/>
              <a:t> 年 </a:t>
            </a:r>
            <a:r>
              <a:rPr lang="en-US" altLang="zh-CN" dirty="0" smtClean="0"/>
              <a:t>3</a:t>
            </a:r>
            <a:r>
              <a:rPr lang="zh-CN" altLang="en-US" dirty="0" smtClean="0"/>
              <a:t> 月，</a:t>
            </a:r>
            <a:r>
              <a:rPr lang="en-US" altLang="zh-CN" dirty="0" err="1" smtClean="0"/>
              <a:t>Docker</a:t>
            </a:r>
            <a:r>
              <a:rPr lang="zh-CN" altLang="en-US" dirty="0" smtClean="0"/>
              <a:t> 基于 </a:t>
            </a:r>
            <a:r>
              <a:rPr lang="en-US" altLang="zh-CN" dirty="0" smtClean="0"/>
              <a:t>Apache 2.0 </a:t>
            </a:r>
            <a:r>
              <a:rPr lang="zh-CN" altLang="en-US" dirty="0" smtClean="0"/>
              <a:t>版权开放源代码</a:t>
            </a:r>
          </a:p>
          <a:p>
            <a:pPr marL="457200" lvl="4" indent="-457200" algn="l">
              <a:buFont typeface="Arial" charset="0"/>
              <a:buChar char="•"/>
            </a:pPr>
            <a:r>
              <a:rPr lang="zh-CN" altLang="en-US" baseline="0" dirty="0" smtClean="0"/>
              <a:t>     </a:t>
            </a:r>
            <a:r>
              <a:rPr lang="zh-CN" altLang="en-US" dirty="0" smtClean="0"/>
              <a:t>容器引擎为 </a:t>
            </a:r>
            <a:r>
              <a:rPr lang="en-US" altLang="zh-CN" dirty="0" smtClean="0"/>
              <a:t>LXC</a:t>
            </a:r>
            <a:endParaRPr lang="zh-CN" altLang="en-US" dirty="0" smtClean="0"/>
          </a:p>
          <a:p>
            <a:pPr marL="457200" indent="-457200" algn="l">
              <a:buFont typeface="Arial" charset="0"/>
              <a:buChar char="•"/>
            </a:pPr>
            <a:r>
              <a:rPr lang="zh-CN" altLang="en-US" dirty="0" smtClean="0"/>
              <a:t>     允许应用可以携带运行环境在任意的主机上运行（容器技术）</a:t>
            </a:r>
          </a:p>
          <a:p>
            <a:pPr marL="457200" indent="-457200" algn="l">
              <a:buFont typeface="Arial" charset="0"/>
              <a:buChar char="•"/>
            </a:pPr>
            <a:r>
              <a:rPr lang="en-US" altLang="zh-CN" dirty="0" smtClean="0"/>
              <a:t>2014 </a:t>
            </a:r>
            <a:r>
              <a:rPr lang="zh-CN" altLang="en-US" dirty="0" smtClean="0"/>
              <a:t>年 </a:t>
            </a:r>
            <a:r>
              <a:rPr lang="en-US" altLang="zh-CN" dirty="0" smtClean="0"/>
              <a:t>6 </a:t>
            </a:r>
            <a:r>
              <a:rPr lang="zh-CN" altLang="en-US" dirty="0" smtClean="0"/>
              <a:t>月，发布 </a:t>
            </a:r>
            <a:r>
              <a:rPr lang="en-US" altLang="zh-CN" dirty="0" smtClean="0"/>
              <a:t>v1.0 </a:t>
            </a:r>
            <a:r>
              <a:rPr lang="zh-CN" altLang="en-US" dirty="0" smtClean="0"/>
              <a:t>版本</a:t>
            </a:r>
          </a:p>
          <a:p>
            <a:pPr marL="457200" indent="-457200" algn="l">
              <a:buFont typeface="Arial" charset="0"/>
              <a:buChar char="•"/>
            </a:pPr>
            <a:r>
              <a:rPr lang="zh-CN" altLang="en-US" dirty="0" smtClean="0"/>
              <a:t>      实现了在主流 </a:t>
            </a:r>
            <a:r>
              <a:rPr lang="en-US" altLang="zh-CN" dirty="0" smtClean="0"/>
              <a:t>Linux </a:t>
            </a:r>
            <a:r>
              <a:rPr lang="zh-CN" altLang="en-US" dirty="0" smtClean="0"/>
              <a:t>系统中可以使用 </a:t>
            </a:r>
            <a:r>
              <a:rPr lang="en-US" altLang="zh-CN" dirty="0" err="1" smtClean="0"/>
              <a:t>Docker</a:t>
            </a:r>
            <a:r>
              <a:rPr lang="zh-CN" altLang="en-US" dirty="0" smtClean="0"/>
              <a:t> 容器，容器更好的利用了硬件资源，轻量的执行效率优于传统虚拟化</a:t>
            </a:r>
          </a:p>
          <a:p>
            <a:pPr marL="457200" indent="-457200" algn="l">
              <a:buFont typeface="Arial" charset="0"/>
              <a:buChar char="•"/>
            </a:pPr>
            <a:r>
              <a:rPr lang="zh-CN" altLang="en-US" dirty="0" smtClean="0"/>
              <a:t>      结合 </a:t>
            </a:r>
            <a:r>
              <a:rPr lang="en-US" altLang="zh-CN" dirty="0" err="1" smtClean="0"/>
              <a:t>DevOps</a:t>
            </a:r>
            <a:r>
              <a:rPr lang="zh-CN" altLang="en-US" dirty="0" smtClean="0"/>
              <a:t> 社区的最佳实践，提升了应用发布、部署的流程</a:t>
            </a:r>
          </a:p>
          <a:p>
            <a:pPr marL="457200" indent="-457200" algn="l">
              <a:buFont typeface="Arial" charset="0"/>
              <a:buChar char="•"/>
            </a:pPr>
            <a:r>
              <a:rPr lang="zh-CN" altLang="en-US" dirty="0" smtClean="0"/>
              <a:t>      迅速吸引开发人员和运维人员的兴趣，并大量使用</a:t>
            </a:r>
          </a:p>
          <a:p>
            <a:pPr marL="457200" indent="-457200" algn="l">
              <a:buFont typeface="Arial" charset="0"/>
              <a:buChar char="•"/>
            </a:pPr>
            <a:r>
              <a:rPr lang="en-US" altLang="zh-CN" dirty="0" smtClean="0"/>
              <a:t>2014</a:t>
            </a:r>
            <a:r>
              <a:rPr lang="zh-CN" altLang="en-US" dirty="0" smtClean="0"/>
              <a:t>年</a:t>
            </a:r>
            <a:r>
              <a:rPr lang="en-US" altLang="zh-CN" dirty="0" smtClean="0"/>
              <a:t>11</a:t>
            </a:r>
            <a:r>
              <a:rPr lang="zh-CN" altLang="en-US" dirty="0" smtClean="0"/>
              <a:t>月，</a:t>
            </a:r>
            <a:r>
              <a:rPr lang="en-US" altLang="zh-CN" dirty="0" smtClean="0"/>
              <a:t>Amazon</a:t>
            </a:r>
            <a:r>
              <a:rPr lang="zh-CN" altLang="en-US" dirty="0" smtClean="0"/>
              <a:t> </a:t>
            </a:r>
            <a:r>
              <a:rPr lang="en-US" altLang="zh-CN" dirty="0" smtClean="0"/>
              <a:t>AWS</a:t>
            </a:r>
            <a:r>
              <a:rPr lang="zh-CN" altLang="en-US" dirty="0" smtClean="0"/>
              <a:t> 宣布其 </a:t>
            </a:r>
            <a:r>
              <a:rPr lang="en-US" altLang="zh-CN" dirty="0" smtClean="0"/>
              <a:t>EC2</a:t>
            </a:r>
            <a:r>
              <a:rPr lang="zh-CN" altLang="en-US" dirty="0" smtClean="0"/>
              <a:t>容器服务支持 </a:t>
            </a:r>
            <a:r>
              <a:rPr lang="en-US" altLang="zh-CN" dirty="0" err="1" smtClean="0"/>
              <a:t>Docker</a:t>
            </a:r>
            <a:endParaRPr lang="zh-CN" altLang="en-US" dirty="0" smtClean="0"/>
          </a:p>
          <a:p>
            <a:pPr marL="457200" indent="-457200" algn="l">
              <a:buFont typeface="Arial" charset="0"/>
              <a:buChar char="•"/>
            </a:pPr>
            <a:r>
              <a:rPr lang="zh-CN" altLang="en-US" dirty="0" smtClean="0"/>
              <a:t>      </a:t>
            </a:r>
            <a:r>
              <a:rPr lang="en-US" altLang="zh-CN" dirty="0" err="1" smtClean="0"/>
              <a:t>Docker</a:t>
            </a:r>
            <a:r>
              <a:rPr lang="zh-CN" altLang="en-US" dirty="0" smtClean="0"/>
              <a:t> 在业界领军企业的产品中被积极采纳，已知的企业有：</a:t>
            </a:r>
            <a:r>
              <a:rPr lang="en-US" altLang="zh-CN" dirty="0" smtClean="0"/>
              <a:t>IBM</a:t>
            </a:r>
            <a:r>
              <a:rPr lang="zh-CN" altLang="en-US" dirty="0" smtClean="0"/>
              <a:t>、</a:t>
            </a:r>
            <a:r>
              <a:rPr lang="en-US" altLang="zh-CN" dirty="0" smtClean="0"/>
              <a:t>Microsoft</a:t>
            </a:r>
            <a:r>
              <a:rPr lang="zh-CN" altLang="en-US" dirty="0" smtClean="0"/>
              <a:t>、</a:t>
            </a:r>
            <a:r>
              <a:rPr lang="en-US" altLang="zh-CN" dirty="0" smtClean="0"/>
              <a:t>Google</a:t>
            </a:r>
            <a:r>
              <a:rPr lang="zh-CN" altLang="en-US" dirty="0" smtClean="0"/>
              <a:t>、</a:t>
            </a:r>
            <a:r>
              <a:rPr lang="en-US" altLang="zh-CN" dirty="0" smtClean="0"/>
              <a:t>Amazon</a:t>
            </a:r>
            <a:r>
              <a:rPr lang="zh-CN" altLang="en-US" dirty="0" smtClean="0"/>
              <a:t>、</a:t>
            </a:r>
            <a:r>
              <a:rPr lang="en-US" altLang="zh-CN" dirty="0" smtClean="0"/>
              <a:t>VMWare</a:t>
            </a:r>
            <a:r>
              <a:rPr lang="zh-CN" altLang="en-US" dirty="0" smtClean="0"/>
              <a:t>、</a:t>
            </a:r>
            <a:r>
              <a:rPr lang="en-US" altLang="zh-CN" dirty="0" smtClean="0"/>
              <a:t>Red Hat </a:t>
            </a:r>
            <a:r>
              <a:rPr lang="zh-CN" altLang="en-US" dirty="0" smtClean="0"/>
              <a:t>等等</a:t>
            </a:r>
          </a:p>
          <a:p>
            <a:pPr marL="457200" indent="-457200" algn="l">
              <a:buFont typeface="Arial" charset="0"/>
              <a:buChar char="•"/>
            </a:pPr>
            <a:r>
              <a:rPr lang="en-US" altLang="zh-CN" dirty="0" smtClean="0"/>
              <a:t>2015</a:t>
            </a:r>
            <a:r>
              <a:rPr lang="zh-CN" altLang="en-US" dirty="0" smtClean="0"/>
              <a:t> 年，完成</a:t>
            </a:r>
            <a:r>
              <a:rPr lang="en-US" altLang="zh-CN" dirty="0" smtClean="0"/>
              <a:t>9500</a:t>
            </a:r>
            <a:r>
              <a:rPr lang="zh-CN" altLang="en-US" dirty="0" smtClean="0"/>
              <a:t>万美元融资，估值超过</a:t>
            </a:r>
            <a:r>
              <a:rPr lang="en-US" altLang="zh-CN" dirty="0" smtClean="0"/>
              <a:t>10</a:t>
            </a:r>
            <a:r>
              <a:rPr lang="zh-CN" altLang="en-US" dirty="0" smtClean="0"/>
              <a:t>亿美金</a:t>
            </a:r>
          </a:p>
          <a:p>
            <a:pPr marL="457200" indent="-457200" algn="l">
              <a:buFont typeface="Arial" charset="0"/>
              <a:buChar char="•"/>
            </a:pPr>
            <a:r>
              <a:rPr lang="zh-CN" altLang="en-US" dirty="0" smtClean="0"/>
              <a:t>      收购</a:t>
            </a:r>
            <a:r>
              <a:rPr lang="en-US" altLang="zh-CN" sz="1200" dirty="0" err="1" smtClean="0">
                <a:latin typeface="+mj-lt"/>
                <a:ea typeface="+mj-ea"/>
                <a:cs typeface="+mj-cs"/>
                <a:sym typeface="Calibri"/>
              </a:rPr>
              <a:t>Socketplane</a:t>
            </a:r>
            <a:r>
              <a:rPr lang="zh-CN" altLang="en-US" sz="1200" dirty="0" smtClean="0">
                <a:latin typeface="+mj-lt"/>
                <a:ea typeface="+mj-ea"/>
                <a:cs typeface="+mj-cs"/>
                <a:sym typeface="Calibri"/>
              </a:rPr>
              <a:t>、</a:t>
            </a:r>
            <a:r>
              <a:rPr lang="en-US" altLang="zh-CN" sz="1200" dirty="0" err="1" smtClean="0">
                <a:latin typeface="+mj-lt"/>
                <a:ea typeface="+mj-ea"/>
                <a:cs typeface="+mj-cs"/>
                <a:sym typeface="Calibri"/>
              </a:rPr>
              <a:t>Kitematic</a:t>
            </a:r>
            <a:r>
              <a:rPr lang="zh-CN" altLang="en-US" sz="1200" dirty="0" smtClean="0">
                <a:latin typeface="+mj-lt"/>
                <a:ea typeface="+mj-ea"/>
                <a:cs typeface="+mj-cs"/>
                <a:sym typeface="Calibri"/>
              </a:rPr>
              <a:t>以及</a:t>
            </a:r>
            <a:r>
              <a:rPr lang="en-US" altLang="zh-CN" sz="1200" dirty="0" err="1" smtClean="0">
                <a:latin typeface="+mj-lt"/>
                <a:ea typeface="+mj-ea"/>
                <a:cs typeface="+mj-cs"/>
                <a:sym typeface="Calibri"/>
              </a:rPr>
              <a:t>Tutum</a:t>
            </a:r>
            <a:endParaRPr lang="zh-CN" altLang="en-US" sz="1200" dirty="0" smtClean="0">
              <a:latin typeface="+mj-lt"/>
              <a:ea typeface="+mj-ea"/>
              <a:cs typeface="+mj-cs"/>
              <a:sym typeface="Calibri"/>
            </a:endParaRPr>
          </a:p>
          <a:p>
            <a:pPr marL="457200" marR="0" indent="-457200" algn="l" defTabSz="914400" eaLnBrk="1" fontAlgn="auto" latinLnBrk="0" hangingPunct="1">
              <a:lnSpc>
                <a:spcPct val="100000"/>
              </a:lnSpc>
              <a:spcBef>
                <a:spcPts val="0"/>
              </a:spcBef>
              <a:spcAft>
                <a:spcPts val="0"/>
              </a:spcAft>
              <a:buClrTx/>
              <a:buSzTx/>
              <a:buFont typeface="Arial" charset="0"/>
              <a:buChar char="•"/>
              <a:tabLst/>
              <a:defRPr/>
            </a:pPr>
            <a:r>
              <a:rPr lang="en-US" altLang="zh-CN" dirty="0" smtClean="0"/>
              <a:t>2015</a:t>
            </a:r>
            <a:r>
              <a:rPr lang="zh-CN" altLang="en-US" dirty="0" smtClean="0"/>
              <a:t> 年底，推出 </a:t>
            </a:r>
            <a:r>
              <a:rPr lang="en-US" altLang="zh-CN" dirty="0" err="1" smtClean="0"/>
              <a:t>Docker</a:t>
            </a:r>
            <a:r>
              <a:rPr lang="zh-CN" altLang="en-US" dirty="0" smtClean="0"/>
              <a:t> </a:t>
            </a:r>
            <a:r>
              <a:rPr lang="en-US" altLang="zh-CN" dirty="0" smtClean="0"/>
              <a:t>Hub</a:t>
            </a:r>
            <a:r>
              <a:rPr lang="zh-CN" altLang="en-US" dirty="0" smtClean="0"/>
              <a:t>，成为其主要盈利手段</a:t>
            </a:r>
            <a:endParaRPr lang="zh-CN" altLang="en-US" sz="1200" dirty="0" smtClean="0">
              <a:latin typeface="+mj-lt"/>
              <a:ea typeface="+mj-ea"/>
              <a:cs typeface="+mj-cs"/>
              <a:sym typeface="Calibri"/>
            </a:endParaRPr>
          </a:p>
          <a:p>
            <a:pPr marL="457200" indent="-457200" algn="l">
              <a:buFont typeface="Arial" charset="0"/>
              <a:buChar char="•"/>
            </a:pPr>
            <a:r>
              <a:rPr lang="zh-CN" altLang="en-US" sz="1200" dirty="0" smtClean="0">
                <a:latin typeface="+mj-lt"/>
                <a:ea typeface="+mj-ea"/>
                <a:cs typeface="+mj-cs"/>
                <a:sym typeface="Calibri"/>
              </a:rPr>
              <a:t>      </a:t>
            </a:r>
            <a:r>
              <a:rPr lang="en-US" altLang="zh-CN" sz="1200" dirty="0" err="1" smtClean="0">
                <a:latin typeface="+mj-lt"/>
                <a:ea typeface="+mj-ea"/>
                <a:cs typeface="+mj-cs"/>
                <a:sym typeface="Calibri"/>
              </a:rPr>
              <a:t>Docker</a:t>
            </a:r>
            <a:r>
              <a:rPr lang="en-US" altLang="zh-CN" sz="1200" dirty="0" smtClean="0">
                <a:latin typeface="+mj-lt"/>
                <a:ea typeface="+mj-ea"/>
                <a:cs typeface="+mj-cs"/>
                <a:sym typeface="Calibri"/>
              </a:rPr>
              <a:t> Hub</a:t>
            </a:r>
            <a:r>
              <a:rPr lang="zh-CN" altLang="en-US" sz="1200" dirty="0" smtClean="0">
                <a:latin typeface="+mj-lt"/>
                <a:ea typeface="+mj-ea"/>
                <a:cs typeface="+mj-cs"/>
                <a:sym typeface="Calibri"/>
              </a:rPr>
              <a:t>是一项基于订阅模式的服务，客户可以借此使用高质量的</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镜像，而且几乎任何技术堆栈都可被包含在镜像当中。</a:t>
            </a:r>
          </a:p>
          <a:p>
            <a:pPr marL="457200" marR="0" indent="-457200" algn="l" defTabSz="914400" eaLnBrk="1" fontAlgn="auto" latinLnBrk="0" hangingPunct="1">
              <a:lnSpc>
                <a:spcPct val="100000"/>
              </a:lnSpc>
              <a:spcBef>
                <a:spcPts val="0"/>
              </a:spcBef>
              <a:spcAft>
                <a:spcPts val="0"/>
              </a:spcAft>
              <a:buClrTx/>
              <a:buSzTx/>
              <a:buFont typeface="Arial" charset="0"/>
              <a:buChar char="•"/>
              <a:tabLst/>
              <a:defRPr/>
            </a:pPr>
            <a:r>
              <a:rPr lang="en-US" altLang="zh-CN" dirty="0" smtClean="0"/>
              <a:t>2016 </a:t>
            </a:r>
            <a:r>
              <a:rPr lang="zh-CN" altLang="en-US" dirty="0" smtClean="0"/>
              <a:t>年，</a:t>
            </a:r>
            <a:r>
              <a:rPr lang="en-US" altLang="zh-CN" dirty="0" err="1" smtClean="0"/>
              <a:t>Docker</a:t>
            </a:r>
            <a:r>
              <a:rPr lang="zh-CN" altLang="en-US" dirty="0" smtClean="0"/>
              <a:t> 技术已发展有 </a:t>
            </a:r>
            <a:r>
              <a:rPr lang="en-US" altLang="zh-CN" dirty="0" smtClean="0"/>
              <a:t>3 </a:t>
            </a:r>
            <a:r>
              <a:rPr lang="zh-CN" altLang="en-US" dirty="0" smtClean="0"/>
              <a:t>年多时间，开始走向成熟技术发展</a:t>
            </a:r>
            <a:endParaRPr lang="zh-CN" altLang="en-US" dirty="0" smtClean="0">
              <a:latin typeface="文鼎CS大黑"/>
              <a:ea typeface="文鼎CS大黑"/>
              <a:cs typeface="文鼎CS大黑"/>
              <a:sym typeface="文鼎CS大黑"/>
            </a:endParaRPr>
          </a:p>
          <a:p>
            <a:pPr marL="457200" indent="-457200" algn="l">
              <a:buFont typeface="Arial" charset="0"/>
              <a:buChar char="•"/>
            </a:pPr>
            <a:r>
              <a:rPr lang="zh-CN" altLang="en-US" baseline="0" dirty="0" smtClean="0"/>
              <a:t>      </a:t>
            </a:r>
            <a:r>
              <a:rPr lang="en-US" altLang="zh-CN" baseline="0" dirty="0" smtClean="0"/>
              <a:t>1</a:t>
            </a:r>
            <a:r>
              <a:rPr lang="zh-CN" altLang="en-US" baseline="0" dirty="0" smtClean="0"/>
              <a:t>月的数据</a:t>
            </a:r>
          </a:p>
          <a:p>
            <a:pPr marL="457200" indent="-457200" algn="l">
              <a:buFont typeface="Arial" charset="0"/>
              <a:buChar char="•"/>
            </a:pPr>
            <a:r>
              <a:rPr lang="en-US" altLang="zh-CN" baseline="0" dirty="0" err="1" smtClean="0"/>
              <a:t>Docker</a:t>
            </a:r>
            <a:r>
              <a:rPr lang="zh-CN" altLang="en-US" baseline="0" dirty="0" smtClean="0"/>
              <a:t> 已经成为容器技术的事实标准</a:t>
            </a:r>
            <a:endParaRPr lang="zh-CN" altLang="en-US" dirty="0" smtClean="0"/>
          </a:p>
        </p:txBody>
      </p:sp>
    </p:spTree>
    <p:extLst>
      <p:ext uri="{BB962C8B-B14F-4D97-AF65-F5344CB8AC3E}">
        <p14:creationId xmlns:p14="http://schemas.microsoft.com/office/powerpoint/2010/main" val="18676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pPr marL="457200" indent="-457200" algn="l">
              <a:buFont typeface="Arial" charset="0"/>
              <a:buChar char="•"/>
            </a:pPr>
            <a:endParaRPr lang="zh-CN" altLang="en-US" dirty="0" smtClean="0"/>
          </a:p>
        </p:txBody>
      </p:sp>
    </p:spTree>
    <p:extLst>
      <p:ext uri="{BB962C8B-B14F-4D97-AF65-F5344CB8AC3E}">
        <p14:creationId xmlns:p14="http://schemas.microsoft.com/office/powerpoint/2010/main" val="832194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j-lt"/>
                <a:ea typeface="+mj-ea"/>
                <a:cs typeface="+mj-cs"/>
                <a:sym typeface="Calibri"/>
              </a:rPr>
              <a:t>镜像：</a:t>
            </a:r>
          </a:p>
          <a:p>
            <a:r>
              <a:rPr lang="zh-CN" altLang="en-US" sz="1200" dirty="0" smtClean="0">
                <a:latin typeface="+mj-lt"/>
                <a:ea typeface="+mj-ea"/>
                <a:cs typeface="+mj-cs"/>
                <a:sym typeface="Calibri"/>
              </a:rPr>
              <a:t>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的构建基石。这些镜像是</a:t>
            </a:r>
            <a:r>
              <a:rPr lang="en-US" altLang="zh-CN" sz="1200" dirty="0" err="1" smtClean="0">
                <a:latin typeface="+mj-lt"/>
                <a:ea typeface="+mj-ea"/>
                <a:cs typeface="+mj-cs"/>
                <a:sym typeface="Calibri"/>
              </a:rPr>
              <a:t>Docer</a:t>
            </a:r>
            <a:r>
              <a:rPr lang="zh-CN" altLang="en-US" sz="1200" dirty="0" smtClean="0">
                <a:latin typeface="+mj-lt"/>
                <a:ea typeface="+mj-ea"/>
                <a:cs typeface="+mj-cs"/>
                <a:sym typeface="Calibri"/>
              </a:rPr>
              <a:t>生命周期中的构建部分。他们是一种分层的形式，根据一系列说明一步一步构建产生的统一文件系统。</a:t>
            </a:r>
            <a:r>
              <a:rPr lang="en-US" altLang="zh-CN" sz="1200" dirty="0" err="1" smtClean="0">
                <a:latin typeface="+mj-lt"/>
                <a:ea typeface="+mj-ea"/>
                <a:cs typeface="+mj-cs"/>
                <a:sym typeface="Calibri"/>
              </a:rPr>
              <a:t>Dockefile</a:t>
            </a:r>
            <a:r>
              <a:rPr lang="zh-CN" altLang="en-US" sz="1200" dirty="0" smtClean="0">
                <a:latin typeface="+mj-lt"/>
                <a:ea typeface="+mj-ea"/>
                <a:cs typeface="+mj-cs"/>
                <a:sym typeface="Calibri"/>
              </a:rPr>
              <a:t>是一个文本文档，它包含用户可以在命令行调用的所有命令从而组成一个镜像。使用一个基本的</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镜像，可以添加、拷贝文件、执行命令、开放端口。</a:t>
            </a:r>
          </a:p>
          <a:p>
            <a:r>
              <a:rPr lang="zh-CN" altLang="en-US" sz="1200" dirty="0" smtClean="0">
                <a:latin typeface="+mj-lt"/>
                <a:ea typeface="+mj-ea"/>
                <a:cs typeface="+mj-cs"/>
                <a:sym typeface="Calibri"/>
              </a:rPr>
              <a:t>你可以认为</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文件是一种源码，而镜像是为产生容器而被编译的代码，而容器则是运行时代码。</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文件具有高度的便携性，可以随时共享、存储和更新。</a:t>
            </a:r>
          </a:p>
          <a:p>
            <a:endParaRPr kumimoji="1" lang="zh-CN" altLang="en-US" sz="1200" dirty="0" smtClean="0">
              <a:latin typeface="+mj-lt"/>
              <a:ea typeface="+mj-ea"/>
              <a:cs typeface="+mj-cs"/>
              <a:sym typeface="Calibri"/>
            </a:endParaRPr>
          </a:p>
          <a:p>
            <a:r>
              <a:rPr lang="zh-CN" altLang="en-US" sz="1200" dirty="0" smtClean="0">
                <a:latin typeface="+mj-lt"/>
                <a:ea typeface="+mj-ea"/>
                <a:cs typeface="+mj-cs"/>
                <a:sym typeface="Calibri"/>
              </a:rPr>
              <a:t>容器</a:t>
            </a:r>
          </a:p>
          <a:p>
            <a:r>
              <a:rPr lang="zh-CN" altLang="en-US" sz="1200" dirty="0" smtClean="0">
                <a:latin typeface="+mj-lt"/>
                <a:ea typeface="+mj-ea"/>
                <a:cs typeface="+mj-cs"/>
                <a:sym typeface="Calibri"/>
              </a:rPr>
              <a:t>是镜像的一个运行版本。</a:t>
            </a:r>
          </a:p>
          <a:p>
            <a:r>
              <a:rPr lang="zh-CN" altLang="en-US" sz="1200" dirty="0" smtClean="0">
                <a:latin typeface="+mj-lt"/>
                <a:ea typeface="+mj-ea"/>
                <a:cs typeface="+mj-cs"/>
                <a:sym typeface="Calibri"/>
              </a:rPr>
              <a:t>你可以认为镜像是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的构建或者编译的一面，而容器是</a:t>
            </a:r>
            <a:r>
              <a:rPr lang="en-US" altLang="zh-CN" sz="1200" dirty="0" err="1" smtClean="0">
                <a:latin typeface="+mj-lt"/>
                <a:ea typeface="+mj-ea"/>
                <a:cs typeface="+mj-cs"/>
                <a:sym typeface="Calibri"/>
              </a:rPr>
              <a:t>Docker</a:t>
            </a:r>
            <a:r>
              <a:rPr lang="zh-CN" altLang="en-US" sz="1200" dirty="0" smtClean="0">
                <a:latin typeface="+mj-lt"/>
                <a:ea typeface="+mj-ea"/>
                <a:cs typeface="+mj-cs"/>
                <a:sym typeface="Calibri"/>
              </a:rPr>
              <a:t>的运行或者执行的一面。</a:t>
            </a:r>
          </a:p>
          <a:p>
            <a:r>
              <a:rPr lang="zh-CN" altLang="en-US" sz="1200" dirty="0" smtClean="0">
                <a:latin typeface="+mj-lt"/>
                <a:ea typeface="+mj-ea"/>
                <a:cs typeface="+mj-cs"/>
                <a:sym typeface="Calibri"/>
              </a:rPr>
              <a:t>容器的生命周期跟你在容器里执行的命令的生命周期是一致的。一个容器可以只执行一个单个命令后立刻结束，或者可以让容器跟随耗时的命令一直运行。</a:t>
            </a:r>
          </a:p>
          <a:p>
            <a:endParaRPr kumimoji="1" lang="zh-CN" altLang="en-US" sz="1200" dirty="0" smtClean="0">
              <a:latin typeface="+mj-lt"/>
              <a:ea typeface="+mj-ea"/>
              <a:cs typeface="+mj-cs"/>
              <a:sym typeface="Calibri"/>
            </a:endParaRPr>
          </a:p>
          <a:p>
            <a:r>
              <a:rPr kumimoji="1" lang="zh-CN" altLang="en-US" dirty="0" smtClean="0"/>
              <a:t>两大特点：</a:t>
            </a:r>
          </a:p>
          <a:p>
            <a:r>
              <a:rPr kumimoji="1" lang="zh-CN" altLang="en-US" dirty="0" smtClean="0"/>
              <a:t>镜像：增量式文件系统</a:t>
            </a:r>
          </a:p>
          <a:p>
            <a:r>
              <a:rPr kumimoji="1" lang="zh-CN" altLang="en-US" dirty="0" smtClean="0"/>
              <a:t>容器：进程级</a:t>
            </a:r>
            <a:endParaRPr kumimoji="1" lang="zh-CN" altLang="en-US" dirty="0"/>
          </a:p>
        </p:txBody>
      </p:sp>
    </p:spTree>
    <p:extLst>
      <p:ext uri="{BB962C8B-B14F-4D97-AF65-F5344CB8AC3E}">
        <p14:creationId xmlns:p14="http://schemas.microsoft.com/office/powerpoint/2010/main" val="648487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efault">
    <p:spTree>
      <p:nvGrpSpPr>
        <p:cNvPr id="1" name=""/>
        <p:cNvGrpSpPr/>
        <p:nvPr/>
      </p:nvGrpSpPr>
      <p:grpSpPr>
        <a:xfrm>
          <a:off x="0" y="0"/>
          <a:ext cx="0" cy="0"/>
          <a:chOff x="0" y="0"/>
          <a:chExt cx="0" cy="0"/>
        </a:xfrm>
      </p:grpSpPr>
      <p:sp>
        <p:nvSpPr>
          <p:cNvPr id="11" name="Shape 11"/>
          <p:cNvSpPr>
            <a:spLocks noGrp="1"/>
          </p:cNvSpPr>
          <p:nvPr>
            <p:ph type="title"/>
          </p:nvPr>
        </p:nvSpPr>
        <p:spPr>
          <a:xfrm>
            <a:off x="685800" y="2130425"/>
            <a:ext cx="7772400" cy="1470025"/>
          </a:xfrm>
          <a:prstGeom prst="rect">
            <a:avLst/>
          </a:prstGeom>
        </p:spPr>
        <p:txBody>
          <a:bodyPr/>
          <a:lstStyle/>
          <a:p>
            <a:r>
              <a:t>标题文本</a:t>
            </a:r>
          </a:p>
        </p:txBody>
      </p:sp>
      <p:sp>
        <p:nvSpPr>
          <p:cNvPr id="12" name="Shape 12"/>
          <p:cNvSpPr>
            <a:spLocks noGrp="1"/>
          </p:cNvSpPr>
          <p:nvPr>
            <p:ph type="body" sz="quarter" idx="1"/>
          </p:nvPr>
        </p:nvSpPr>
        <p:spPr>
          <a:xfrm>
            <a:off x="1371600" y="3886200"/>
            <a:ext cx="6400800" cy="1752600"/>
          </a:xfrm>
          <a:prstGeom prst="rect">
            <a:avLst/>
          </a:prstGeom>
        </p:spPr>
        <p:txBody>
          <a:bodyPr/>
          <a:lstStyle>
            <a:lvl1pPr marL="0" indent="0" algn="ctr">
              <a:buSzTx/>
              <a:buFontTx/>
              <a:buNone/>
            </a:lvl1pPr>
            <a:lvl2pPr marL="0" indent="457200" algn="ctr">
              <a:buSzTx/>
              <a:buFontTx/>
              <a:buNone/>
            </a:lvl2pPr>
            <a:lvl3pPr marL="0" indent="914400" algn="ctr">
              <a:buSzTx/>
              <a:buFontTx/>
              <a:buNone/>
            </a:lvl3pPr>
            <a:lvl4pPr marL="0" indent="1371600" algn="ctr">
              <a:buSzTx/>
              <a:buFontTx/>
              <a:buNone/>
            </a:lvl4pPr>
            <a:lvl5pPr marL="0" indent="1828800" algn="ctr">
              <a:buSzTx/>
              <a:buFontTx/>
              <a:buNone/>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标题文本</a:t>
            </a:r>
          </a:p>
        </p:txBody>
      </p:sp>
      <p:sp>
        <p:nvSpPr>
          <p:cNvPr id="21" name="Shape 2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标题文本</a:t>
            </a:r>
          </a:p>
        </p:txBody>
      </p:sp>
      <p:sp>
        <p:nvSpPr>
          <p:cNvPr id="30" name="Shape 30"/>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a:xfrm>
            <a:off x="3962401" y="6478524"/>
            <a:ext cx="609600" cy="219456"/>
          </a:xfrm>
          <a:prstGeom prst="rect">
            <a:avLst/>
          </a:prstGeom>
        </p:spPr>
        <p:txBody>
          <a:bodyPr/>
          <a:lstStyle/>
          <a:p>
            <a:fld id="{0B6C094E-F06A-4EB2-AECA-868D0605488A}" type="datetimeFigureOut">
              <a:rPr lang="en-US" smtClean="0"/>
              <a:t>5/9/16</a:t>
            </a:fld>
            <a:endParaRPr lang="en-US"/>
          </a:p>
        </p:txBody>
      </p:sp>
      <p:sp>
        <p:nvSpPr>
          <p:cNvPr id="5" name="Footer Placeholder 4"/>
          <p:cNvSpPr>
            <a:spLocks noGrp="1"/>
          </p:cNvSpPr>
          <p:nvPr>
            <p:ph type="ftr" sz="quarter" idx="11"/>
          </p:nvPr>
        </p:nvSpPr>
        <p:spPr>
          <a:xfrm>
            <a:off x="457200" y="6478524"/>
            <a:ext cx="3429893" cy="219456"/>
          </a:xfrm>
          <a:prstGeom prst="rect">
            <a:avLst/>
          </a:prstGeom>
        </p:spPr>
        <p:txBody>
          <a:bodyPr/>
          <a:lstStyle/>
          <a:p>
            <a:endParaRPr lang="en-US"/>
          </a:p>
        </p:txBody>
      </p:sp>
      <p:sp>
        <p:nvSpPr>
          <p:cNvPr id="6" name="Slide Number Placeholder 5"/>
          <p:cNvSpPr>
            <a:spLocks noGrp="1"/>
          </p:cNvSpPr>
          <p:nvPr>
            <p:ph type="sldNum" sz="quarter" idx="12"/>
          </p:nvPr>
        </p:nvSpPr>
        <p:spPr>
          <a:xfrm>
            <a:off x="8411728" y="6399619"/>
            <a:ext cx="275073" cy="276999"/>
          </a:xfrm>
        </p:spPr>
        <p:txBody>
          <a:bodyPr/>
          <a:lstStyle/>
          <a:p>
            <a:fld id="{F127F155-F53A-40F3-BB2B-517C5EDD6943}" type="slidenum">
              <a:rPr lang="en-US" smtClean="0"/>
              <a:t>‹#›</a:t>
            </a:fld>
            <a:endParaRPr lang="en-US"/>
          </a:p>
        </p:txBody>
      </p:sp>
      <p:sp>
        <p:nvSpPr>
          <p:cNvPr id="8" name="Text Placeholder 7"/>
          <p:cNvSpPr>
            <a:spLocks noGrp="1"/>
          </p:cNvSpPr>
          <p:nvPr>
            <p:ph type="body" sz="quarter" idx="13" hasCustomPrompt="1"/>
          </p:nvPr>
        </p:nvSpPr>
        <p:spPr>
          <a:xfrm>
            <a:off x="457200"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00" y="1676401"/>
            <a:ext cx="8229601" cy="4419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2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962401" y="6478524"/>
            <a:ext cx="609600" cy="219456"/>
          </a:xfrm>
          <a:prstGeom prst="rect">
            <a:avLst/>
          </a:prstGeom>
        </p:spPr>
        <p:txBody>
          <a:bodyPr/>
          <a:lstStyle/>
          <a:p>
            <a:fld id="{0B6C094E-F06A-4EB2-AECA-868D0605488A}" type="datetimeFigureOut">
              <a:rPr lang="en-US" smtClean="0"/>
              <a:t>5/9/16</a:t>
            </a:fld>
            <a:endParaRPr lang="en-US"/>
          </a:p>
        </p:txBody>
      </p:sp>
      <p:sp>
        <p:nvSpPr>
          <p:cNvPr id="5" name="Footer Placeholder 4"/>
          <p:cNvSpPr>
            <a:spLocks noGrp="1"/>
          </p:cNvSpPr>
          <p:nvPr>
            <p:ph type="ftr" sz="quarter" idx="11"/>
          </p:nvPr>
        </p:nvSpPr>
        <p:spPr>
          <a:xfrm>
            <a:off x="457200" y="6478524"/>
            <a:ext cx="3429893" cy="219456"/>
          </a:xfrm>
          <a:prstGeom prst="rect">
            <a:avLst/>
          </a:prstGeom>
        </p:spPr>
        <p:txBody>
          <a:bodyPr/>
          <a:lstStyle/>
          <a:p>
            <a:endParaRPr lang="en-US"/>
          </a:p>
        </p:txBody>
      </p:sp>
      <p:sp>
        <p:nvSpPr>
          <p:cNvPr id="6" name="Slide Number Placeholder 5"/>
          <p:cNvSpPr>
            <a:spLocks noGrp="1"/>
          </p:cNvSpPr>
          <p:nvPr>
            <p:ph type="sldNum" sz="quarter" idx="12"/>
          </p:nvPr>
        </p:nvSpPr>
        <p:spPr>
          <a:xfrm>
            <a:off x="8411728" y="6399619"/>
            <a:ext cx="275073" cy="276999"/>
          </a:xfrm>
        </p:spPr>
        <p:txBody>
          <a:bodyPr/>
          <a:lstStyle/>
          <a:p>
            <a:fld id="{F127F155-F53A-40F3-BB2B-517C5EDD6943}" type="slidenum">
              <a:rPr lang="en-US" smtClean="0"/>
              <a:t>‹#›</a:t>
            </a:fld>
            <a:endParaRPr lang="en-US"/>
          </a:p>
        </p:txBody>
      </p:sp>
    </p:spTree>
    <p:extLst>
      <p:ext uri="{BB962C8B-B14F-4D97-AF65-F5344CB8AC3E}">
        <p14:creationId xmlns:p14="http://schemas.microsoft.com/office/powerpoint/2010/main" val="207430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2" y="313418"/>
            <a:ext cx="8460105" cy="67710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32330" y="1584962"/>
            <a:ext cx="4030662"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6" y="1581152"/>
            <a:ext cx="387826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4841656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274637"/>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r>
              <a:t>标题文本</a:t>
            </a:r>
          </a:p>
        </p:txBody>
      </p:sp>
      <p:sp>
        <p:nvSpPr>
          <p:cNvPr id="3" name="Shape 3"/>
          <p:cNvSpPr>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8422818" y="6403498"/>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1035755" marR="0" indent="-578555"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456266" marR="0" indent="-541866"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2020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4779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tif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5.tiff"/></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mino.research.ibm.com/library/cyberdig.nsf/papers/0929052195DD819C85257D2300681E7B/$File/rc25482.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image" Target="../media/image4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8.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0" name="Shape 40"/>
          <p:cNvSpPr>
            <a:spLocks noGrp="1"/>
          </p:cNvSpPr>
          <p:nvPr>
            <p:ph type="ctrTitle"/>
          </p:nvPr>
        </p:nvSpPr>
        <p:spPr>
          <a:xfrm>
            <a:off x="685800" y="2701925"/>
            <a:ext cx="7772400" cy="1470025"/>
          </a:xfrm>
          <a:prstGeom prst="rect">
            <a:avLst/>
          </a:prstGeom>
        </p:spPr>
        <p:txBody>
          <a:bodyPr/>
          <a:lstStyle>
            <a:lvl1pPr>
              <a:defRPr sz="4800" b="1">
                <a:solidFill>
                  <a:srgbClr val="F2F2F2"/>
                </a:solidFill>
                <a:effectLst>
                  <a:outerShdw blurRad="12700" dist="25400" dir="2700000" rotWithShape="0">
                    <a:srgbClr val="000000"/>
                  </a:outerShdw>
                </a:effectLst>
                <a:latin typeface="微软雅黑"/>
                <a:ea typeface="微软雅黑"/>
                <a:cs typeface="微软雅黑"/>
                <a:sym typeface="微软雅黑"/>
              </a:defRPr>
            </a:lvl1pPr>
          </a:lstStyle>
          <a:p>
            <a:r>
              <a:t>Docker 技术</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xfrm>
            <a:off x="684212" y="274637"/>
            <a:ext cx="8001001" cy="563563"/>
          </a:xfrm>
          <a:prstGeom prst="rect">
            <a:avLst/>
          </a:prstGeom>
        </p:spPr>
        <p:txBody>
          <a:bodyPr/>
          <a:lstStyle/>
          <a:p>
            <a:pPr defTabSz="876300">
              <a:defRPr sz="2600">
                <a:latin typeface="Times New Roman"/>
                <a:ea typeface="Times New Roman"/>
                <a:cs typeface="Times New Roman"/>
                <a:sym typeface="Times New Roman"/>
              </a:defRPr>
            </a:pPr>
            <a:r>
              <a:rPr dirty="0" smtClean="0"/>
              <a:t>Docker</a:t>
            </a:r>
            <a:r>
              <a:rPr lang="zh-CN" altLang="en-US" dirty="0" smtClean="0">
                <a:latin typeface="文鼎CS中黑"/>
                <a:ea typeface="文鼎CS中黑"/>
                <a:cs typeface="文鼎CS中黑"/>
                <a:sym typeface="文鼎CS中黑"/>
              </a:rPr>
              <a:t> 生态</a:t>
            </a:r>
            <a:endParaRPr dirty="0">
              <a:latin typeface="文鼎CS中黑"/>
              <a:ea typeface="文鼎CS中黑"/>
              <a:cs typeface="文鼎CS中黑"/>
              <a:sym typeface="文鼎CS中黑"/>
            </a:endParaRPr>
          </a:p>
        </p:txBody>
      </p:sp>
      <p:pic>
        <p:nvPicPr>
          <p:cNvPr id="6" name="Picture 2" descr="\\psf\Home\Desktop\Picture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055" y="2582469"/>
            <a:ext cx="3505838" cy="11443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psf\Home\Desktop\Picture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17" y="1673743"/>
            <a:ext cx="4225695" cy="2056952"/>
          </a:xfrm>
          <a:prstGeom prst="rect">
            <a:avLst/>
          </a:prstGeom>
          <a:noFill/>
          <a:extLst>
            <a:ext uri="{909E8E84-426E-40DD-AFC4-6F175D3DCCD1}">
              <a14:hiddenFill xmlns:a14="http://schemas.microsoft.com/office/drawing/2010/main">
                <a:solidFill>
                  <a:srgbClr val="FFFFFF"/>
                </a:solidFill>
              </a14:hiddenFill>
            </a:ext>
          </a:extLst>
        </p:spPr>
      </p:pic>
      <p:sp>
        <p:nvSpPr>
          <p:cNvPr id="8" name="Oval 5"/>
          <p:cNvSpPr/>
          <p:nvPr/>
        </p:nvSpPr>
        <p:spPr>
          <a:xfrm>
            <a:off x="4043911" y="3100869"/>
            <a:ext cx="1624891" cy="1641698"/>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psf\Home\Desktop\Picture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655" y="4771011"/>
            <a:ext cx="2945799" cy="13953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sf\Home\Desktop\Picture2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655" y="3761613"/>
            <a:ext cx="2892856" cy="10093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1" descr="\\psf\Home\Desktop\Picture3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130" y="1673742"/>
            <a:ext cx="3327700" cy="9174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psf\Home\Desktop\Picture3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9595" y="3579701"/>
            <a:ext cx="2996804" cy="7307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psf\Home\Desktop\Picture3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1785" y="4205288"/>
            <a:ext cx="2841681" cy="7023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5" descr="\\psf\Home\Desktop\Picture3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35383" y="4806256"/>
            <a:ext cx="4144755" cy="7227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psf\Home\Desktop\Picture3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43911" y="5422169"/>
            <a:ext cx="4078539" cy="8800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psf\Home\Desktop\Graphic Tank\vector_v-trans-0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6712" y="3298377"/>
            <a:ext cx="1257343" cy="105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280065"/>
      </p:ext>
    </p:extLst>
  </p:cSld>
  <p:clrMapOvr>
    <a:masterClrMapping/>
  </p:clrMapOvr>
  <p:transition spd="slow">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5246" y="2965883"/>
            <a:ext cx="8229600" cy="1143001"/>
          </a:xfrm>
        </p:spPr>
        <p:txBody>
          <a:bodyPr/>
          <a:lstStyle/>
          <a:p>
            <a:r>
              <a:rPr kumimoji="1" lang="zh-CN" altLang="en-US" dirty="0" smtClean="0"/>
              <a:t>认识 </a:t>
            </a:r>
            <a:r>
              <a:rPr kumimoji="1" lang="en-US" altLang="zh-CN" dirty="0" err="1" smtClean="0"/>
              <a:t>Docker</a:t>
            </a:r>
            <a:endParaRPr kumimoji="1" lang="zh-CN" altLang="en-US" dirty="0"/>
          </a:p>
        </p:txBody>
      </p:sp>
    </p:spTree>
    <p:extLst>
      <p:ext uri="{BB962C8B-B14F-4D97-AF65-F5344CB8AC3E}">
        <p14:creationId xmlns:p14="http://schemas.microsoft.com/office/powerpoint/2010/main" val="63089762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dirty="0" smtClean="0"/>
              <a:t>Docker</a:t>
            </a:r>
            <a:r>
              <a:rPr lang="zh-CN" altLang="en-US" dirty="0" smtClean="0"/>
              <a:t> </a:t>
            </a:r>
            <a:r>
              <a:rPr dirty="0" smtClean="0"/>
              <a:t>三大核心</a:t>
            </a:r>
            <a:r>
              <a:rPr lang="zh-CN" altLang="en-US" dirty="0" smtClean="0"/>
              <a:t>概念</a:t>
            </a:r>
            <a:endParaRPr dirty="0"/>
          </a:p>
        </p:txBody>
      </p:sp>
      <p:sp>
        <p:nvSpPr>
          <p:cNvPr id="55" name="Shape 55"/>
          <p:cNvSpPr/>
          <p:nvPr/>
        </p:nvSpPr>
        <p:spPr>
          <a:xfrm>
            <a:off x="463550" y="4979987"/>
            <a:ext cx="3844925" cy="1"/>
          </a:xfrm>
          <a:prstGeom prst="line">
            <a:avLst/>
          </a:prstGeom>
          <a:ln w="25400">
            <a:solidFill>
              <a:srgbClr val="FFFFFF">
                <a:alpha val="75000"/>
              </a:srgbClr>
            </a:solidFill>
          </a:ln>
        </p:spPr>
        <p:txBody>
          <a:bodyPr lIns="45719" rIns="45719"/>
          <a:lstStyle/>
          <a:p>
            <a:endParaRPr/>
          </a:p>
        </p:txBody>
      </p:sp>
      <p:sp>
        <p:nvSpPr>
          <p:cNvPr id="56" name="Shape 56"/>
          <p:cNvSpPr/>
          <p:nvPr/>
        </p:nvSpPr>
        <p:spPr>
          <a:xfrm>
            <a:off x="1784350" y="2355850"/>
            <a:ext cx="2428875" cy="2430463"/>
          </a:xfrm>
          <a:prstGeom prst="ellipse">
            <a:avLst/>
          </a:prstGeom>
          <a:ln w="25400">
            <a:solidFill>
              <a:srgbClr val="3A5E8A"/>
            </a:solidFill>
            <a:prstDash val="dash"/>
          </a:ln>
        </p:spPr>
        <p:txBody>
          <a:bodyPr lIns="45719" rIns="45719" anchor="ctr"/>
          <a:lstStyle/>
          <a:p>
            <a:pPr algn="ctr">
              <a:defRPr>
                <a:solidFill>
                  <a:srgbClr val="FFFFFF"/>
                </a:solidFill>
              </a:defRPr>
            </a:pPr>
            <a:endParaRPr/>
          </a:p>
        </p:txBody>
      </p:sp>
      <p:grpSp>
        <p:nvGrpSpPr>
          <p:cNvPr id="59" name="Group 59"/>
          <p:cNvGrpSpPr/>
          <p:nvPr/>
        </p:nvGrpSpPr>
        <p:grpSpPr>
          <a:xfrm>
            <a:off x="2141537" y="1427162"/>
            <a:ext cx="1500188" cy="1500188"/>
            <a:chOff x="0" y="0"/>
            <a:chExt cx="1500187" cy="1500187"/>
          </a:xfrm>
        </p:grpSpPr>
        <p:sp>
          <p:nvSpPr>
            <p:cNvPr id="57" name="Shape 57"/>
            <p:cNvSpPr/>
            <p:nvPr/>
          </p:nvSpPr>
          <p:spPr>
            <a:xfrm>
              <a:off x="0" y="0"/>
              <a:ext cx="1500188" cy="1500188"/>
            </a:xfrm>
            <a:prstGeom prst="ellipse">
              <a:avLst/>
            </a:prstGeom>
            <a:solidFill>
              <a:srgbClr val="95B3D7"/>
            </a:solidFill>
            <a:ln w="12700" cap="flat">
              <a:noFill/>
              <a:miter lim="400000"/>
            </a:ln>
            <a:effectLst/>
          </p:spPr>
          <p:txBody>
            <a:bodyPr wrap="square" lIns="45719" tIns="45719" rIns="45719" bIns="45719" numCol="1" anchor="ctr">
              <a:noAutofit/>
            </a:bodyPr>
            <a:lstStyle/>
            <a:p>
              <a:pPr algn="ctr">
                <a:defRPr sz="1700">
                  <a:solidFill>
                    <a:srgbClr val="384C54"/>
                  </a:solidFill>
                </a:defRPr>
              </a:pPr>
              <a:endParaRPr/>
            </a:p>
          </p:txBody>
        </p:sp>
        <p:sp>
          <p:nvSpPr>
            <p:cNvPr id="58" name="Shape 58"/>
            <p:cNvSpPr/>
            <p:nvPr/>
          </p:nvSpPr>
          <p:spPr>
            <a:xfrm>
              <a:off x="219698" y="424975"/>
              <a:ext cx="1060792" cy="650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700">
                  <a:solidFill>
                    <a:srgbClr val="384C54"/>
                  </a:solidFill>
                </a:defRPr>
              </a:pPr>
              <a:r>
                <a:t>容器</a:t>
              </a:r>
            </a:p>
            <a:p>
              <a:pPr algn="ctr">
                <a:defRPr sz="1700">
                  <a:solidFill>
                    <a:srgbClr val="384C54"/>
                  </a:solidFill>
                </a:defRPr>
              </a:pPr>
              <a:r>
                <a:t>Container</a:t>
              </a:r>
            </a:p>
          </p:txBody>
        </p:sp>
      </p:grpSp>
      <p:grpSp>
        <p:nvGrpSpPr>
          <p:cNvPr id="62" name="Group 62"/>
          <p:cNvGrpSpPr/>
          <p:nvPr/>
        </p:nvGrpSpPr>
        <p:grpSpPr>
          <a:xfrm>
            <a:off x="927100" y="3355975"/>
            <a:ext cx="1500188" cy="1501775"/>
            <a:chOff x="0" y="0"/>
            <a:chExt cx="1500187" cy="1501774"/>
          </a:xfrm>
        </p:grpSpPr>
        <p:sp>
          <p:nvSpPr>
            <p:cNvPr id="60" name="Shape 60"/>
            <p:cNvSpPr/>
            <p:nvPr/>
          </p:nvSpPr>
          <p:spPr>
            <a:xfrm>
              <a:off x="0" y="0"/>
              <a:ext cx="1500188" cy="1501775"/>
            </a:xfrm>
            <a:prstGeom prst="ellipse">
              <a:avLst/>
            </a:prstGeom>
            <a:solidFill>
              <a:srgbClr val="D99694"/>
            </a:solidFill>
            <a:ln w="12700" cap="flat">
              <a:noFill/>
              <a:miter lim="400000"/>
            </a:ln>
            <a:effectLst/>
          </p:spPr>
          <p:txBody>
            <a:bodyPr wrap="square" lIns="45719" tIns="45719" rIns="45719" bIns="45719" numCol="1" anchor="ctr">
              <a:noAutofit/>
            </a:bodyPr>
            <a:lstStyle/>
            <a:p>
              <a:pPr algn="ctr">
                <a:defRPr>
                  <a:solidFill>
                    <a:srgbClr val="953735"/>
                  </a:solidFill>
                </a:defRPr>
              </a:pPr>
              <a:endParaRPr/>
            </a:p>
          </p:txBody>
        </p:sp>
        <p:sp>
          <p:nvSpPr>
            <p:cNvPr id="61" name="Shape 61"/>
            <p:cNvSpPr/>
            <p:nvPr/>
          </p:nvSpPr>
          <p:spPr>
            <a:xfrm>
              <a:off x="219698" y="413067"/>
              <a:ext cx="1060792" cy="675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953735"/>
                  </a:solidFill>
                </a:defRPr>
              </a:pPr>
              <a:r>
                <a:t>镜像</a:t>
              </a:r>
            </a:p>
            <a:p>
              <a:pPr algn="ctr">
                <a:defRPr>
                  <a:solidFill>
                    <a:srgbClr val="953735"/>
                  </a:solidFill>
                </a:defRPr>
              </a:pPr>
              <a:r>
                <a:t>images</a:t>
              </a:r>
            </a:p>
          </p:txBody>
        </p:sp>
      </p:grpSp>
      <p:grpSp>
        <p:nvGrpSpPr>
          <p:cNvPr id="65" name="Group 65"/>
          <p:cNvGrpSpPr/>
          <p:nvPr/>
        </p:nvGrpSpPr>
        <p:grpSpPr>
          <a:xfrm>
            <a:off x="3641725" y="3355975"/>
            <a:ext cx="1501775" cy="1501775"/>
            <a:chOff x="0" y="0"/>
            <a:chExt cx="1501774" cy="1501774"/>
          </a:xfrm>
        </p:grpSpPr>
        <p:sp>
          <p:nvSpPr>
            <p:cNvPr id="63" name="Shape 63"/>
            <p:cNvSpPr/>
            <p:nvPr/>
          </p:nvSpPr>
          <p:spPr>
            <a:xfrm>
              <a:off x="0" y="0"/>
              <a:ext cx="1501775" cy="1501775"/>
            </a:xfrm>
            <a:prstGeom prst="ellipse">
              <a:avLst/>
            </a:prstGeom>
            <a:solidFill>
              <a:srgbClr val="C3D69B"/>
            </a:solidFill>
            <a:ln w="12700" cap="flat">
              <a:noFill/>
              <a:miter lim="400000"/>
            </a:ln>
            <a:effectLst/>
          </p:spPr>
          <p:txBody>
            <a:bodyPr wrap="square" lIns="45719" tIns="45719" rIns="45719" bIns="45719" numCol="1" anchor="ctr">
              <a:noAutofit/>
            </a:bodyPr>
            <a:lstStyle/>
            <a:p>
              <a:pPr algn="ctr">
                <a:defRPr sz="1300">
                  <a:solidFill>
                    <a:srgbClr val="77933C"/>
                  </a:solidFill>
                </a:defRPr>
              </a:pPr>
              <a:endParaRPr/>
            </a:p>
          </p:txBody>
        </p:sp>
        <p:sp>
          <p:nvSpPr>
            <p:cNvPr id="64" name="Shape 64"/>
            <p:cNvSpPr/>
            <p:nvPr/>
          </p:nvSpPr>
          <p:spPr>
            <a:xfrm>
              <a:off x="219930" y="451167"/>
              <a:ext cx="1061915" cy="599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77933C"/>
                  </a:solidFill>
                </a:defRPr>
              </a:pPr>
              <a:r>
                <a:t>仓库</a:t>
              </a:r>
            </a:p>
            <a:p>
              <a:pPr algn="ctr">
                <a:defRPr sz="1300">
                  <a:solidFill>
                    <a:srgbClr val="77933C"/>
                  </a:solidFill>
                </a:defRPr>
              </a:pPr>
              <a:r>
                <a:t>Repositories</a:t>
              </a:r>
            </a:p>
          </p:txBody>
        </p:sp>
      </p:grpSp>
      <p:grpSp>
        <p:nvGrpSpPr>
          <p:cNvPr id="74" name="Group 74"/>
          <p:cNvGrpSpPr/>
          <p:nvPr/>
        </p:nvGrpSpPr>
        <p:grpSpPr>
          <a:xfrm>
            <a:off x="4922837" y="3271677"/>
            <a:ext cx="2863851" cy="1797439"/>
            <a:chOff x="0" y="0"/>
            <a:chExt cx="2863849" cy="1797437"/>
          </a:xfrm>
        </p:grpSpPr>
        <p:grpSp>
          <p:nvGrpSpPr>
            <p:cNvPr id="68" name="Group 68"/>
            <p:cNvGrpSpPr/>
            <p:nvPr/>
          </p:nvGrpSpPr>
          <p:grpSpPr>
            <a:xfrm>
              <a:off x="1148771" y="-1"/>
              <a:ext cx="1715079" cy="599441"/>
              <a:chOff x="0" y="0"/>
              <a:chExt cx="1715078" cy="599440"/>
            </a:xfrm>
          </p:grpSpPr>
          <p:sp>
            <p:nvSpPr>
              <p:cNvPr id="66" name="Shape 66"/>
              <p:cNvSpPr/>
              <p:nvPr/>
            </p:nvSpPr>
            <p:spPr>
              <a:xfrm>
                <a:off x="0" y="14120"/>
                <a:ext cx="1715079" cy="571200"/>
              </a:xfrm>
              <a:prstGeom prst="roundRect">
                <a:avLst>
                  <a:gd name="adj" fmla="val 16667"/>
                </a:avLst>
              </a:prstGeom>
              <a:solidFill>
                <a:srgbClr val="FDEADA"/>
              </a:solidFill>
              <a:ln w="25400" cap="flat">
                <a:solidFill>
                  <a:srgbClr val="384C54"/>
                </a:solidFill>
                <a:prstDash val="solid"/>
                <a:round/>
              </a:ln>
              <a:effectLst/>
            </p:spPr>
            <p:txBody>
              <a:bodyPr wrap="square" lIns="45719" tIns="45719" rIns="45719" bIns="45719" numCol="1" anchor="ctr">
                <a:noAutofit/>
              </a:bodyPr>
              <a:lstStyle/>
              <a:p>
                <a:pPr algn="ctr">
                  <a:defRPr sz="1700">
                    <a:solidFill>
                      <a:srgbClr val="384C54"/>
                    </a:solidFill>
                  </a:defRPr>
                </a:pPr>
                <a:endParaRPr/>
              </a:p>
            </p:txBody>
          </p:sp>
          <p:sp>
            <p:nvSpPr>
              <p:cNvPr id="67" name="Shape 67"/>
              <p:cNvSpPr/>
              <p:nvPr/>
            </p:nvSpPr>
            <p:spPr>
              <a:xfrm>
                <a:off x="27907" y="-1"/>
                <a:ext cx="1659264" cy="599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700">
                    <a:solidFill>
                      <a:srgbClr val="384C54"/>
                    </a:solidFill>
                  </a:defRPr>
                </a:pPr>
                <a:r>
                  <a:t>docker Hub</a:t>
                </a:r>
                <a:endParaRPr>
                  <a:solidFill>
                    <a:srgbClr val="FFFFFF"/>
                  </a:solidFill>
                </a:endParaRPr>
              </a:p>
              <a:p>
                <a:pPr algn="ctr">
                  <a:defRPr sz="1700">
                    <a:solidFill>
                      <a:srgbClr val="384C54"/>
                    </a:solidFill>
                  </a:defRPr>
                </a:pPr>
                <a:r>
                  <a:t>(public registry)</a:t>
                </a:r>
              </a:p>
            </p:txBody>
          </p:sp>
        </p:grpSp>
        <p:grpSp>
          <p:nvGrpSpPr>
            <p:cNvPr id="71" name="Group 71"/>
            <p:cNvGrpSpPr/>
            <p:nvPr/>
          </p:nvGrpSpPr>
          <p:grpSpPr>
            <a:xfrm>
              <a:off x="1148771" y="943997"/>
              <a:ext cx="1715079" cy="853441"/>
              <a:chOff x="0" y="0"/>
              <a:chExt cx="1715078" cy="853439"/>
            </a:xfrm>
          </p:grpSpPr>
          <p:sp>
            <p:nvSpPr>
              <p:cNvPr id="69" name="Shape 69"/>
              <p:cNvSpPr/>
              <p:nvPr/>
            </p:nvSpPr>
            <p:spPr>
              <a:xfrm>
                <a:off x="0" y="141121"/>
                <a:ext cx="1715079" cy="571199"/>
              </a:xfrm>
              <a:prstGeom prst="roundRect">
                <a:avLst>
                  <a:gd name="adj" fmla="val 16667"/>
                </a:avLst>
              </a:prstGeom>
              <a:solidFill>
                <a:srgbClr val="DDD9C3"/>
              </a:solidFill>
              <a:ln w="25400" cap="flat">
                <a:solidFill>
                  <a:srgbClr val="384C54"/>
                </a:solidFill>
                <a:prstDash val="solid"/>
                <a:round/>
              </a:ln>
              <a:effectLst/>
            </p:spPr>
            <p:txBody>
              <a:bodyPr wrap="square" lIns="45719" tIns="45719" rIns="45719" bIns="45719" numCol="1" anchor="ctr">
                <a:noAutofit/>
              </a:bodyPr>
              <a:lstStyle/>
              <a:p>
                <a:pPr algn="ctr">
                  <a:defRPr sz="1700">
                    <a:solidFill>
                      <a:srgbClr val="384C54"/>
                    </a:solidFill>
                  </a:defRPr>
                </a:pPr>
                <a:endParaRPr/>
              </a:p>
            </p:txBody>
          </p:sp>
          <p:sp>
            <p:nvSpPr>
              <p:cNvPr id="70" name="Shape 70"/>
              <p:cNvSpPr/>
              <p:nvPr/>
            </p:nvSpPr>
            <p:spPr>
              <a:xfrm>
                <a:off x="27907" y="-1"/>
                <a:ext cx="1659264" cy="853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700">
                    <a:solidFill>
                      <a:srgbClr val="384C54"/>
                    </a:solidFill>
                  </a:defRPr>
                </a:pPr>
                <a:r>
                  <a:t>Docker-registry</a:t>
                </a:r>
                <a:endParaRPr>
                  <a:solidFill>
                    <a:srgbClr val="FFFFFF"/>
                  </a:solidFill>
                </a:endParaRPr>
              </a:p>
              <a:p>
                <a:pPr algn="ctr">
                  <a:defRPr sz="1700">
                    <a:solidFill>
                      <a:srgbClr val="384C54"/>
                    </a:solidFill>
                  </a:defRPr>
                </a:pPr>
                <a:r>
                  <a:t>(private registry)</a:t>
                </a:r>
              </a:p>
            </p:txBody>
          </p:sp>
        </p:grpSp>
        <p:sp>
          <p:nvSpPr>
            <p:cNvPr id="72" name="Shape 72"/>
            <p:cNvSpPr/>
            <p:nvPr/>
          </p:nvSpPr>
          <p:spPr>
            <a:xfrm flipV="1">
              <a:off x="1" y="299721"/>
              <a:ext cx="1148773" cy="5383"/>
            </a:xfrm>
            <a:prstGeom prst="line">
              <a:avLst/>
            </a:prstGeom>
            <a:noFill/>
            <a:ln w="19050" cap="flat">
              <a:solidFill>
                <a:srgbClr val="4A7EBB"/>
              </a:solidFill>
              <a:prstDash val="dash"/>
              <a:round/>
              <a:tailEnd type="triangle" w="med" len="med"/>
            </a:ln>
            <a:effectLst/>
          </p:spPr>
          <p:txBody>
            <a:bodyPr wrap="square" lIns="45719" tIns="45719" rIns="45719" bIns="45719" numCol="1" anchor="t">
              <a:noAutofit/>
            </a:bodyPr>
            <a:lstStyle/>
            <a:p>
              <a:endParaRPr/>
            </a:p>
          </p:txBody>
        </p:sp>
        <p:sp>
          <p:nvSpPr>
            <p:cNvPr id="73" name="Shape 73"/>
            <p:cNvSpPr/>
            <p:nvPr/>
          </p:nvSpPr>
          <p:spPr>
            <a:xfrm>
              <a:off x="-1" y="1365333"/>
              <a:ext cx="1148775" cy="5383"/>
            </a:xfrm>
            <a:prstGeom prst="line">
              <a:avLst/>
            </a:prstGeom>
            <a:noFill/>
            <a:ln w="19050" cap="flat">
              <a:solidFill>
                <a:srgbClr val="4A7EBB"/>
              </a:solidFill>
              <a:prstDash val="dash"/>
              <a:round/>
              <a:tailEnd type="triangle" w="med" len="med"/>
            </a:ln>
            <a:effectLst/>
          </p:spPr>
          <p:txBody>
            <a:bodyPr wrap="square" lIns="45719" tIns="45719" rIns="45719" bIns="45719" numCol="1" anchor="t">
              <a:noAutofit/>
            </a:bodyPr>
            <a:lstStyle/>
            <a:p>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4"/>
                                        </p:tgtEl>
                                        <p:attrNameLst>
                                          <p:attrName>style.visibility</p:attrName>
                                        </p:attrNameLst>
                                      </p:cBhvr>
                                      <p:to>
                                        <p:strVal val="visible"/>
                                      </p:to>
                                    </p:set>
                                    <p:animEffect transition="in" filter="dissolve">
                                      <p:cBhvr>
                                        <p:cTn id="7"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dirty="0" smtClean="0"/>
              <a:t>Docker</a:t>
            </a:r>
            <a:r>
              <a:rPr lang="zh-CN" altLang="en-US" dirty="0" smtClean="0"/>
              <a:t> </a:t>
            </a:r>
            <a:r>
              <a:rPr dirty="0" smtClean="0"/>
              <a:t>文件系统</a:t>
            </a:r>
            <a:endParaRPr dirty="0"/>
          </a:p>
        </p:txBody>
      </p:sp>
      <p:sp>
        <p:nvSpPr>
          <p:cNvPr id="105" name="Shape 105"/>
          <p:cNvSpPr/>
          <p:nvPr/>
        </p:nvSpPr>
        <p:spPr>
          <a:xfrm>
            <a:off x="463550" y="4979987"/>
            <a:ext cx="3844925" cy="1"/>
          </a:xfrm>
          <a:prstGeom prst="line">
            <a:avLst/>
          </a:prstGeom>
          <a:ln w="25400">
            <a:solidFill>
              <a:srgbClr val="FFFFFF">
                <a:alpha val="75000"/>
              </a:srgbClr>
            </a:solidFill>
          </a:ln>
        </p:spPr>
        <p:txBody>
          <a:bodyPr lIns="45719" rIns="45719"/>
          <a:lstStyle/>
          <a:p>
            <a:endParaRPr/>
          </a:p>
        </p:txBody>
      </p:sp>
      <p:pic>
        <p:nvPicPr>
          <p:cNvPr id="115" name="image9.png"/>
          <p:cNvPicPr>
            <a:picLocks noChangeAspect="1"/>
          </p:cNvPicPr>
          <p:nvPr/>
        </p:nvPicPr>
        <p:blipFill>
          <a:blip r:embed="rId3">
            <a:extLst/>
          </a:blip>
          <a:stretch>
            <a:fillRect/>
          </a:stretch>
        </p:blipFill>
        <p:spPr>
          <a:xfrm>
            <a:off x="5930464" y="4034458"/>
            <a:ext cx="2974994" cy="2262118"/>
          </a:xfrm>
          <a:prstGeom prst="rect">
            <a:avLst/>
          </a:prstGeom>
          <a:ln w="12700">
            <a:miter lim="400000"/>
          </a:ln>
        </p:spPr>
      </p:pic>
      <p:pic>
        <p:nvPicPr>
          <p:cNvPr id="2" name="图片 1"/>
          <p:cNvPicPr>
            <a:picLocks noChangeAspect="1"/>
          </p:cNvPicPr>
          <p:nvPr/>
        </p:nvPicPr>
        <p:blipFill>
          <a:blip r:embed="rId4"/>
          <a:stretch>
            <a:fillRect/>
          </a:stretch>
        </p:blipFill>
        <p:spPr>
          <a:xfrm>
            <a:off x="609600" y="1223205"/>
            <a:ext cx="3016158" cy="2262119"/>
          </a:xfrm>
          <a:prstGeom prst="rect">
            <a:avLst/>
          </a:prstGeom>
        </p:spPr>
      </p:pic>
      <p:pic>
        <p:nvPicPr>
          <p:cNvPr id="3" name="图片 2"/>
          <p:cNvPicPr>
            <a:picLocks noChangeAspect="1"/>
          </p:cNvPicPr>
          <p:nvPr/>
        </p:nvPicPr>
        <p:blipFill>
          <a:blip r:embed="rId5"/>
          <a:stretch>
            <a:fillRect/>
          </a:stretch>
        </p:blipFill>
        <p:spPr>
          <a:xfrm>
            <a:off x="5889299" y="1223205"/>
            <a:ext cx="3016159" cy="2262119"/>
          </a:xfrm>
          <a:prstGeom prst="rect">
            <a:avLst/>
          </a:prstGeom>
        </p:spPr>
      </p:pic>
      <p:pic>
        <p:nvPicPr>
          <p:cNvPr id="4" name="图片 3"/>
          <p:cNvPicPr>
            <a:picLocks noChangeAspect="1"/>
          </p:cNvPicPr>
          <p:nvPr/>
        </p:nvPicPr>
        <p:blipFill>
          <a:blip r:embed="rId6"/>
          <a:stretch>
            <a:fillRect/>
          </a:stretch>
        </p:blipFill>
        <p:spPr>
          <a:xfrm>
            <a:off x="609600" y="4034457"/>
            <a:ext cx="3016158" cy="2262119"/>
          </a:xfrm>
          <a:prstGeom prst="rect">
            <a:avLst/>
          </a:prstGeom>
        </p:spPr>
      </p:pic>
      <p:sp>
        <p:nvSpPr>
          <p:cNvPr id="5" name="右箭头 4"/>
          <p:cNvSpPr/>
          <p:nvPr/>
        </p:nvSpPr>
        <p:spPr>
          <a:xfrm>
            <a:off x="3935896" y="2054087"/>
            <a:ext cx="1590261" cy="37106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
        <p:nvSpPr>
          <p:cNvPr id="19" name="右箭头 18"/>
          <p:cNvSpPr/>
          <p:nvPr/>
        </p:nvSpPr>
        <p:spPr>
          <a:xfrm rot="5400000">
            <a:off x="7172981" y="3577561"/>
            <a:ext cx="489958" cy="36466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
        <p:nvSpPr>
          <p:cNvPr id="20" name="右箭头 19"/>
          <p:cNvSpPr/>
          <p:nvPr/>
        </p:nvSpPr>
        <p:spPr>
          <a:xfrm rot="10800000">
            <a:off x="3982980" y="4979985"/>
            <a:ext cx="1590261" cy="37106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
        <p:nvSpPr>
          <p:cNvPr id="21" name="操作按钮: 帮助 20">
            <a:hlinkClick r:id="" action="ppaction://noaction" highlightClick="1"/>
          </p:cNvPr>
          <p:cNvSpPr/>
          <p:nvPr/>
        </p:nvSpPr>
        <p:spPr>
          <a:xfrm>
            <a:off x="8481389" y="5872507"/>
            <a:ext cx="424069" cy="424069"/>
          </a:xfrm>
          <a:prstGeom prst="actionButtonHelp">
            <a:avLst/>
          </a:prstGeom>
          <a:solidFill>
            <a:srgbClr val="FFFFFF"/>
          </a:solidFill>
          <a:ln w="25400" cap="flat">
            <a:solidFill>
              <a:schemeClr val="accent1"/>
            </a:solidFill>
            <a:prstDash val="solid"/>
            <a:round/>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7.png"/>
          <p:cNvPicPr>
            <a:picLocks noChangeAspect="1"/>
          </p:cNvPicPr>
          <p:nvPr/>
        </p:nvPicPr>
        <p:blipFill>
          <a:blip r:embed="rId3">
            <a:extLst/>
          </a:blip>
          <a:stretch>
            <a:fillRect/>
          </a:stretch>
        </p:blipFill>
        <p:spPr>
          <a:xfrm>
            <a:off x="1411287" y="1125537"/>
            <a:ext cx="5572126" cy="1743076"/>
          </a:xfrm>
          <a:prstGeom prst="rect">
            <a:avLst/>
          </a:prstGeom>
          <a:ln w="12700">
            <a:miter lim="400000"/>
          </a:ln>
        </p:spPr>
      </p:pic>
      <p:pic>
        <p:nvPicPr>
          <p:cNvPr id="102" name="image8.png"/>
          <p:cNvPicPr>
            <a:picLocks noChangeAspect="1"/>
          </p:cNvPicPr>
          <p:nvPr/>
        </p:nvPicPr>
        <p:blipFill>
          <a:blip r:embed="rId4">
            <a:extLst/>
          </a:blip>
          <a:stretch>
            <a:fillRect/>
          </a:stretch>
        </p:blipFill>
        <p:spPr>
          <a:xfrm>
            <a:off x="1403350" y="3141662"/>
            <a:ext cx="5545138" cy="2952751"/>
          </a:xfrm>
          <a:prstGeom prst="rect">
            <a:avLst/>
          </a:prstGeom>
          <a:ln w="12700">
            <a:miter lim="400000"/>
          </a:ln>
        </p:spPr>
      </p:pic>
      <p:sp>
        <p:nvSpPr>
          <p:cNvPr id="6"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smtClean="0"/>
              <a:t>Image</a:t>
            </a:r>
            <a:r>
              <a:rPr lang="zh-CN" altLang="en-US" dirty="0" smtClean="0"/>
              <a:t> </a:t>
            </a:r>
            <a:r>
              <a:rPr lang="en-US" altLang="zh-CN" dirty="0" smtClean="0"/>
              <a:t>-</a:t>
            </a:r>
            <a:r>
              <a:rPr lang="zh-CN" altLang="en-US" dirty="0" smtClean="0"/>
              <a:t> </a:t>
            </a:r>
            <a:r>
              <a:rPr lang="en-US" altLang="zh-CN" dirty="0" smtClean="0"/>
              <a:t>Container</a:t>
            </a:r>
            <a:endParaRPr dirty="0"/>
          </a:p>
        </p:txBody>
      </p:sp>
      <p:sp>
        <p:nvSpPr>
          <p:cNvPr id="4" name="操作按钮: 声音 3">
            <a:hlinkClick r:id="" action="ppaction://noaction" highlightClick="1"/>
          </p:cNvPr>
          <p:cNvSpPr/>
          <p:nvPr/>
        </p:nvSpPr>
        <p:spPr>
          <a:xfrm>
            <a:off x="8499423" y="5902832"/>
            <a:ext cx="449705" cy="383161"/>
          </a:xfrm>
          <a:prstGeom prst="actionButtonSound">
            <a:avLst/>
          </a:prstGeom>
          <a:solidFill>
            <a:srgbClr val="FFFFFF"/>
          </a:solidFill>
          <a:ln w="25400" cap="flat">
            <a:solidFill>
              <a:schemeClr val="accent1"/>
            </a:solidFill>
            <a:prstDash val="solid"/>
            <a:round/>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a:t>
            </a:r>
            <a:r>
              <a:rPr lang="en-US" altLang="zh-CN" dirty="0" smtClean="0"/>
              <a:t>Image</a:t>
            </a:r>
            <a:r>
              <a:rPr lang="zh-CN" altLang="en-US" dirty="0" smtClean="0"/>
              <a:t>特性</a:t>
            </a:r>
            <a:endParaRPr dirty="0"/>
          </a:p>
        </p:txBody>
      </p:sp>
      <p:sp>
        <p:nvSpPr>
          <p:cNvPr id="105" name="Shape 105"/>
          <p:cNvSpPr/>
          <p:nvPr/>
        </p:nvSpPr>
        <p:spPr>
          <a:xfrm>
            <a:off x="463550" y="4979987"/>
            <a:ext cx="3844925" cy="1"/>
          </a:xfrm>
          <a:prstGeom prst="line">
            <a:avLst/>
          </a:prstGeom>
          <a:ln w="25400">
            <a:solidFill>
              <a:srgbClr val="FFFFFF">
                <a:alpha val="75000"/>
              </a:srgbClr>
            </a:solidFill>
          </a:ln>
        </p:spPr>
        <p:txBody>
          <a:bodyPr lIns="45719" rIns="45719"/>
          <a:lstStyle/>
          <a:p>
            <a:endParaRPr/>
          </a:p>
        </p:txBody>
      </p:sp>
      <p:grpSp>
        <p:nvGrpSpPr>
          <p:cNvPr id="114" name="Group 114"/>
          <p:cNvGrpSpPr/>
          <p:nvPr/>
        </p:nvGrpSpPr>
        <p:grpSpPr>
          <a:xfrm>
            <a:off x="195261" y="1427164"/>
            <a:ext cx="3800541" cy="4001455"/>
            <a:chOff x="0" y="-1"/>
            <a:chExt cx="2928938" cy="4001453"/>
          </a:xfrm>
        </p:grpSpPr>
        <p:grpSp>
          <p:nvGrpSpPr>
            <p:cNvPr id="112" name="Group 112"/>
            <p:cNvGrpSpPr/>
            <p:nvPr/>
          </p:nvGrpSpPr>
          <p:grpSpPr>
            <a:xfrm>
              <a:off x="0" y="-1"/>
              <a:ext cx="2895827" cy="4001453"/>
              <a:chOff x="0" y="0"/>
              <a:chExt cx="2895826" cy="4001451"/>
            </a:xfrm>
          </p:grpSpPr>
          <p:grpSp>
            <p:nvGrpSpPr>
              <p:cNvPr id="110" name="Group 110"/>
              <p:cNvGrpSpPr/>
              <p:nvPr/>
            </p:nvGrpSpPr>
            <p:grpSpPr>
              <a:xfrm>
                <a:off x="0" y="0"/>
                <a:ext cx="2895826" cy="4001451"/>
                <a:chOff x="0" y="0"/>
                <a:chExt cx="2895825" cy="4001450"/>
              </a:xfrm>
            </p:grpSpPr>
            <p:grpSp>
              <p:nvGrpSpPr>
                <p:cNvPr id="108" name="Group 108"/>
                <p:cNvGrpSpPr/>
                <p:nvPr/>
              </p:nvGrpSpPr>
              <p:grpSpPr>
                <a:xfrm>
                  <a:off x="0" y="668795"/>
                  <a:ext cx="2879269" cy="3332655"/>
                  <a:chOff x="0" y="100243"/>
                  <a:chExt cx="2879268" cy="3332654"/>
                </a:xfrm>
              </p:grpSpPr>
              <p:sp>
                <p:nvSpPr>
                  <p:cNvPr id="106" name="Shape 106"/>
                  <p:cNvSpPr/>
                  <p:nvPr/>
                </p:nvSpPr>
                <p:spPr>
                  <a:xfrm>
                    <a:off x="0" y="100243"/>
                    <a:ext cx="2879268" cy="3332654"/>
                  </a:xfrm>
                  <a:prstGeom prst="roundRect">
                    <a:avLst>
                      <a:gd name="adj" fmla="val 3630"/>
                    </a:avLst>
                  </a:prstGeom>
                  <a:solidFill>
                    <a:srgbClr val="E6E6E6"/>
                  </a:solidFill>
                  <a:ln w="12700" cap="flat">
                    <a:noFill/>
                    <a:miter lim="400000"/>
                  </a:ln>
                  <a:effectLst/>
                </p:spPr>
                <p:txBody>
                  <a:bodyPr wrap="square" lIns="45719" tIns="45719" rIns="45719" bIns="45719" numCol="1" anchor="ctr">
                    <a:noAutofit/>
                  </a:bodyPr>
                  <a:lstStyle/>
                  <a:p>
                    <a:pPr>
                      <a:defRPr sz="1600">
                        <a:latin typeface="微软雅黑"/>
                        <a:ea typeface="微软雅黑"/>
                        <a:cs typeface="微软雅黑"/>
                        <a:sym typeface="微软雅黑"/>
                      </a:defRPr>
                    </a:pPr>
                    <a:endParaRPr/>
                  </a:p>
                </p:txBody>
              </p:sp>
              <p:sp>
                <p:nvSpPr>
                  <p:cNvPr id="107" name="Shape 107"/>
                  <p:cNvSpPr/>
                  <p:nvPr/>
                </p:nvSpPr>
                <p:spPr>
                  <a:xfrm>
                    <a:off x="30610" y="243081"/>
                    <a:ext cx="2818047" cy="3046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buSzPct val="100000"/>
                      <a:buFont typeface="Arial"/>
                      <a:buChar char="•"/>
                      <a:defRPr sz="1600">
                        <a:latin typeface="微软雅黑"/>
                        <a:ea typeface="微软雅黑"/>
                        <a:cs typeface="微软雅黑"/>
                        <a:sym typeface="微软雅黑"/>
                      </a:defRPr>
                    </a:pPr>
                    <a:r>
                      <a:rPr dirty="0"/>
                      <a:t>Docker镜像位于bootfs之上</a:t>
                    </a:r>
                  </a:p>
                  <a:p>
                    <a:pPr>
                      <a:buSzPct val="100000"/>
                      <a:buFont typeface="Arial"/>
                      <a:buChar char="•"/>
                      <a:defRPr sz="1600">
                        <a:latin typeface="微软雅黑"/>
                        <a:ea typeface="微软雅黑"/>
                        <a:cs typeface="微软雅黑"/>
                        <a:sym typeface="微软雅黑"/>
                      </a:defRPr>
                    </a:pPr>
                    <a:endParaRPr dirty="0"/>
                  </a:p>
                  <a:p>
                    <a:pPr>
                      <a:buSzPct val="100000"/>
                      <a:buFont typeface="Arial"/>
                      <a:buChar char="•"/>
                      <a:defRPr sz="1600">
                        <a:latin typeface="微软雅黑"/>
                        <a:ea typeface="微软雅黑"/>
                        <a:cs typeface="微软雅黑"/>
                        <a:sym typeface="微软雅黑"/>
                      </a:defRPr>
                    </a:pPr>
                    <a:r>
                      <a:rPr dirty="0" smtClean="0"/>
                      <a:t>每一层镜像的下面一层称为其父镜像</a:t>
                    </a:r>
                    <a:endParaRPr lang="zh-CN" altLang="en-US" dirty="0"/>
                  </a:p>
                  <a:p>
                    <a:pPr>
                      <a:buSzPct val="100000"/>
                      <a:buFont typeface="Arial"/>
                      <a:buChar char="•"/>
                      <a:defRPr sz="1600">
                        <a:latin typeface="微软雅黑"/>
                        <a:ea typeface="微软雅黑"/>
                        <a:cs typeface="微软雅黑"/>
                        <a:sym typeface="微软雅黑"/>
                      </a:defRPr>
                    </a:pPr>
                    <a:endParaRPr dirty="0">
                      <a:solidFill>
                        <a:srgbClr val="FFFFFF"/>
                      </a:solidFill>
                    </a:endParaRPr>
                  </a:p>
                  <a:p>
                    <a:pPr>
                      <a:buSzPct val="100000"/>
                      <a:buFont typeface="Arial"/>
                      <a:buChar char="•"/>
                      <a:defRPr sz="1600">
                        <a:latin typeface="微软雅黑"/>
                        <a:ea typeface="微软雅黑"/>
                        <a:cs typeface="微软雅黑"/>
                        <a:sym typeface="微软雅黑"/>
                      </a:defRPr>
                    </a:pPr>
                    <a:r>
                      <a:rPr dirty="0"/>
                      <a:t>第一层镜像为Base Image</a:t>
                    </a:r>
                    <a:endParaRPr dirty="0">
                      <a:solidFill>
                        <a:srgbClr val="FFFFFF"/>
                      </a:solidFill>
                    </a:endParaRPr>
                  </a:p>
                  <a:p>
                    <a:pPr>
                      <a:buSzPct val="100000"/>
                      <a:buFont typeface="Arial"/>
                      <a:buChar char="•"/>
                      <a:defRPr sz="1600">
                        <a:latin typeface="微软雅黑"/>
                        <a:ea typeface="微软雅黑"/>
                        <a:cs typeface="微软雅黑"/>
                        <a:sym typeface="微软雅黑"/>
                      </a:defRPr>
                    </a:pPr>
                    <a:endParaRPr dirty="0">
                      <a:solidFill>
                        <a:srgbClr val="FFFFFF"/>
                      </a:solidFill>
                    </a:endParaRPr>
                  </a:p>
                  <a:p>
                    <a:pPr>
                      <a:buSzPct val="100000"/>
                      <a:buFont typeface="Arial"/>
                      <a:buChar char="•"/>
                      <a:defRPr sz="1600">
                        <a:latin typeface="微软雅黑"/>
                        <a:ea typeface="微软雅黑"/>
                        <a:cs typeface="微软雅黑"/>
                        <a:sym typeface="微软雅黑"/>
                      </a:defRPr>
                    </a:pPr>
                    <a:r>
                      <a:rPr dirty="0"/>
                      <a:t>容器在最顶层</a:t>
                    </a:r>
                  </a:p>
                  <a:p>
                    <a:pPr>
                      <a:buSzPct val="100000"/>
                      <a:buFont typeface="Arial"/>
                      <a:buChar char="•"/>
                      <a:defRPr sz="1600">
                        <a:latin typeface="微软雅黑"/>
                        <a:ea typeface="微软雅黑"/>
                        <a:cs typeface="微软雅黑"/>
                        <a:sym typeface="微软雅黑"/>
                      </a:defRPr>
                    </a:pPr>
                    <a:endParaRPr dirty="0"/>
                  </a:p>
                  <a:p>
                    <a:pPr>
                      <a:buSzPct val="100000"/>
                      <a:buFont typeface="Arial"/>
                      <a:buChar char="•"/>
                      <a:defRPr sz="1600">
                        <a:latin typeface="微软雅黑"/>
                        <a:ea typeface="微软雅黑"/>
                        <a:cs typeface="微软雅黑"/>
                        <a:sym typeface="微软雅黑"/>
                      </a:defRPr>
                    </a:pPr>
                    <a:r>
                      <a:rPr lang="en-US" altLang="zh-CN" dirty="0" smtClean="0"/>
                      <a:t>Image</a:t>
                    </a:r>
                    <a:r>
                      <a:rPr lang="zh-CN" altLang="en-US" dirty="0" smtClean="0"/>
                      <a:t> </a:t>
                    </a:r>
                    <a:r>
                      <a:rPr dirty="0" smtClean="0"/>
                      <a:t>层都为</a:t>
                    </a:r>
                    <a:r>
                      <a:rPr dirty="0"/>
                      <a:t>readonly</a:t>
                    </a:r>
                  </a:p>
                  <a:p>
                    <a:pPr>
                      <a:buSzPct val="100000"/>
                      <a:buFont typeface="Arial"/>
                      <a:buChar char="•"/>
                      <a:defRPr sz="1600">
                        <a:latin typeface="微软雅黑"/>
                        <a:ea typeface="微软雅黑"/>
                        <a:cs typeface="微软雅黑"/>
                        <a:sym typeface="微软雅黑"/>
                      </a:defRPr>
                    </a:pPr>
                    <a:endParaRPr lang="zh-CN" altLang="en-US" dirty="0" smtClean="0"/>
                  </a:p>
                  <a:p>
                    <a:pPr>
                      <a:buSzPct val="100000"/>
                      <a:buFont typeface="Arial"/>
                      <a:buChar char="•"/>
                      <a:defRPr sz="1600">
                        <a:latin typeface="微软雅黑"/>
                        <a:ea typeface="微软雅黑"/>
                        <a:cs typeface="微软雅黑"/>
                        <a:sym typeface="微软雅黑"/>
                      </a:defRPr>
                    </a:pPr>
                    <a:r>
                      <a:rPr lang="zh-CN" altLang="en-US" sz="1600" dirty="0"/>
                      <a:t>多</a:t>
                    </a:r>
                    <a:r>
                      <a:rPr lang="zh-CN" altLang="en-US" sz="1600" dirty="0" smtClean="0"/>
                      <a:t>个容器可以共享 </a:t>
                    </a:r>
                    <a:r>
                      <a:rPr lang="en-US" altLang="zh-CN" sz="1600" dirty="0" err="1" smtClean="0"/>
                      <a:t>readonly</a:t>
                    </a:r>
                    <a:r>
                      <a:rPr lang="zh-CN" altLang="en-US" sz="1600" dirty="0" smtClean="0"/>
                      <a:t> 的 </a:t>
                    </a:r>
                    <a:r>
                      <a:rPr lang="en-US" altLang="zh-CN" sz="1600" dirty="0" smtClean="0"/>
                      <a:t>Image</a:t>
                    </a:r>
                    <a:endParaRPr dirty="0"/>
                  </a:p>
                </p:txBody>
              </p:sp>
            </p:grpSp>
            <p:sp>
              <p:nvSpPr>
                <p:cNvPr id="109" name="Shape 109"/>
                <p:cNvSpPr/>
                <p:nvPr/>
              </p:nvSpPr>
              <p:spPr>
                <a:xfrm>
                  <a:off x="0" y="0"/>
                  <a:ext cx="2895825" cy="552868"/>
                </a:xfrm>
                <a:prstGeom prst="roundRect">
                  <a:avLst>
                    <a:gd name="adj" fmla="val 15940"/>
                  </a:avLst>
                </a:prstGeom>
                <a:solidFill>
                  <a:srgbClr val="9AC8DB"/>
                </a:solidFill>
                <a:ln w="12700" cap="flat">
                  <a:noFill/>
                  <a:miter lim="400000"/>
                </a:ln>
                <a:effectLst/>
              </p:spPr>
              <p:txBody>
                <a:bodyPr wrap="square" lIns="45719" tIns="45719" rIns="45719" bIns="45719" numCol="1" anchor="ctr">
                  <a:noAutofit/>
                </a:bodyPr>
                <a:lstStyle/>
                <a:p>
                  <a:pPr algn="ctr">
                    <a:defRPr>
                      <a:solidFill>
                        <a:srgbClr val="384C54"/>
                      </a:solidFill>
                    </a:defRPr>
                  </a:pPr>
                  <a:endParaRPr/>
                </a:p>
              </p:txBody>
            </p:sp>
          </p:grpSp>
          <p:sp>
            <p:nvSpPr>
              <p:cNvPr id="111" name="Shape 111"/>
              <p:cNvSpPr/>
              <p:nvPr/>
            </p:nvSpPr>
            <p:spPr>
              <a:xfrm>
                <a:off x="101392" y="106405"/>
                <a:ext cx="2749876" cy="430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spcBef>
                    <a:spcPts val="500"/>
                  </a:spcBef>
                  <a:defRPr sz="2200" b="1">
                    <a:solidFill>
                      <a:srgbClr val="384C54"/>
                    </a:solidFill>
                  </a:defRPr>
                </a:lvl1pPr>
              </a:lstStyle>
              <a:p>
                <a:r>
                  <a:rPr dirty="0" smtClean="0"/>
                  <a:t>特性</a:t>
                </a:r>
                <a:endParaRPr dirty="0"/>
              </a:p>
            </p:txBody>
          </p:sp>
        </p:grpSp>
        <p:sp>
          <p:nvSpPr>
            <p:cNvPr id="113" name="Shape 113"/>
            <p:cNvSpPr/>
            <p:nvPr/>
          </p:nvSpPr>
          <p:spPr>
            <a:xfrm>
              <a:off x="14660" y="551818"/>
              <a:ext cx="2914278" cy="11697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2" name="图片 1"/>
          <p:cNvPicPr>
            <a:picLocks noChangeAspect="1"/>
          </p:cNvPicPr>
          <p:nvPr/>
        </p:nvPicPr>
        <p:blipFill>
          <a:blip r:embed="rId3"/>
          <a:stretch>
            <a:fillRect/>
          </a:stretch>
        </p:blipFill>
        <p:spPr>
          <a:xfrm>
            <a:off x="4155708" y="2095960"/>
            <a:ext cx="4988291" cy="3432901"/>
          </a:xfrm>
          <a:prstGeom prst="rect">
            <a:avLst/>
          </a:prstGeom>
        </p:spPr>
      </p:pic>
    </p:spTree>
    <p:extLst>
      <p:ext uri="{BB962C8B-B14F-4D97-AF65-F5344CB8AC3E}">
        <p14:creationId xmlns:p14="http://schemas.microsoft.com/office/powerpoint/2010/main" val="2130582674"/>
      </p:ext>
    </p:extLst>
  </p:cSld>
  <p:clrMapOvr>
    <a:masterClrMapping/>
  </p:clrMapOvr>
  <p:transition spd="slow">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297319" y="1533567"/>
            <a:ext cx="4725227" cy="4547080"/>
          </a:xfrm>
          <a:prstGeom prst="rect">
            <a:avLst/>
          </a:prstGeom>
        </p:spPr>
      </p:pic>
      <p:sp>
        <p:nvSpPr>
          <p:cNvPr id="7"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a:t>
            </a:r>
            <a:r>
              <a:rPr lang="en-US" altLang="zh-CN" dirty="0" smtClean="0"/>
              <a:t>Container</a:t>
            </a:r>
            <a:r>
              <a:rPr lang="zh-CN" altLang="en-US" dirty="0" smtClean="0"/>
              <a:t> 特性</a:t>
            </a:r>
            <a:endParaRPr dirty="0"/>
          </a:p>
        </p:txBody>
      </p:sp>
      <p:grpSp>
        <p:nvGrpSpPr>
          <p:cNvPr id="8" name="Group 114"/>
          <p:cNvGrpSpPr/>
          <p:nvPr/>
        </p:nvGrpSpPr>
        <p:grpSpPr>
          <a:xfrm>
            <a:off x="195262" y="1427162"/>
            <a:ext cx="3800541" cy="4001455"/>
            <a:chOff x="0" y="-1"/>
            <a:chExt cx="2928938" cy="4001453"/>
          </a:xfrm>
        </p:grpSpPr>
        <p:grpSp>
          <p:nvGrpSpPr>
            <p:cNvPr id="9" name="Group 112"/>
            <p:cNvGrpSpPr/>
            <p:nvPr/>
          </p:nvGrpSpPr>
          <p:grpSpPr>
            <a:xfrm>
              <a:off x="0" y="-1"/>
              <a:ext cx="2895827" cy="4001453"/>
              <a:chOff x="0" y="0"/>
              <a:chExt cx="2895826" cy="4001451"/>
            </a:xfrm>
          </p:grpSpPr>
          <p:grpSp>
            <p:nvGrpSpPr>
              <p:cNvPr id="11" name="Group 110"/>
              <p:cNvGrpSpPr/>
              <p:nvPr/>
            </p:nvGrpSpPr>
            <p:grpSpPr>
              <a:xfrm>
                <a:off x="0" y="0"/>
                <a:ext cx="2895826" cy="4001451"/>
                <a:chOff x="0" y="0"/>
                <a:chExt cx="2895825" cy="4001450"/>
              </a:xfrm>
            </p:grpSpPr>
            <p:grpSp>
              <p:nvGrpSpPr>
                <p:cNvPr id="13" name="Group 108"/>
                <p:cNvGrpSpPr/>
                <p:nvPr/>
              </p:nvGrpSpPr>
              <p:grpSpPr>
                <a:xfrm>
                  <a:off x="0" y="668795"/>
                  <a:ext cx="2879269" cy="3332655"/>
                  <a:chOff x="0" y="100243"/>
                  <a:chExt cx="2879268" cy="3332654"/>
                </a:xfrm>
              </p:grpSpPr>
              <p:sp>
                <p:nvSpPr>
                  <p:cNvPr id="15" name="Shape 106"/>
                  <p:cNvSpPr/>
                  <p:nvPr/>
                </p:nvSpPr>
                <p:spPr>
                  <a:xfrm>
                    <a:off x="0" y="100243"/>
                    <a:ext cx="2879268" cy="3332654"/>
                  </a:xfrm>
                  <a:prstGeom prst="roundRect">
                    <a:avLst>
                      <a:gd name="adj" fmla="val 3630"/>
                    </a:avLst>
                  </a:prstGeom>
                  <a:solidFill>
                    <a:srgbClr val="E6E6E6"/>
                  </a:solidFill>
                  <a:ln w="12700" cap="flat">
                    <a:noFill/>
                    <a:miter lim="400000"/>
                  </a:ln>
                  <a:effectLst/>
                </p:spPr>
                <p:txBody>
                  <a:bodyPr wrap="square" lIns="45719" tIns="45719" rIns="45719" bIns="45719" numCol="1" anchor="ctr">
                    <a:noAutofit/>
                  </a:bodyPr>
                  <a:lstStyle/>
                  <a:p>
                    <a:pPr>
                      <a:defRPr sz="1600">
                        <a:latin typeface="微软雅黑"/>
                        <a:ea typeface="微软雅黑"/>
                        <a:cs typeface="微软雅黑"/>
                        <a:sym typeface="微软雅黑"/>
                      </a:defRPr>
                    </a:pPr>
                    <a:endParaRPr/>
                  </a:p>
                </p:txBody>
              </p:sp>
              <p:sp>
                <p:nvSpPr>
                  <p:cNvPr id="16" name="Shape 107"/>
                  <p:cNvSpPr/>
                  <p:nvPr/>
                </p:nvSpPr>
                <p:spPr>
                  <a:xfrm>
                    <a:off x="30610" y="212301"/>
                    <a:ext cx="2818047" cy="31085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buChar char="•"/>
                      <a:defRPr>
                        <a:latin typeface="文鼎CS中黑"/>
                        <a:ea typeface="文鼎CS中黑"/>
                        <a:cs typeface="文鼎CS中黑"/>
                        <a:sym typeface="文鼎CS中黑"/>
                      </a:defRPr>
                    </a:pPr>
                    <a:r>
                      <a:rPr lang="zh-CN" altLang="en-US" sz="1600" dirty="0">
                        <a:latin typeface="微软雅黑"/>
                        <a:ea typeface="微软雅黑"/>
                        <a:cs typeface="微软雅黑"/>
                      </a:rPr>
                      <a:t>等同于从快照创建</a:t>
                    </a:r>
                    <a:r>
                      <a:rPr lang="zh-CN" altLang="en-US" sz="1600" dirty="0" smtClean="0">
                        <a:latin typeface="微软雅黑"/>
                        <a:ea typeface="微软雅黑"/>
                        <a:cs typeface="微软雅黑"/>
                      </a:rPr>
                      <a:t>虚拟机</a:t>
                    </a:r>
                  </a:p>
                  <a:p>
                    <a:pPr>
                      <a:buChar char="•"/>
                      <a:defRPr>
                        <a:latin typeface="文鼎CS中黑"/>
                        <a:ea typeface="文鼎CS中黑"/>
                        <a:cs typeface="文鼎CS中黑"/>
                        <a:sym typeface="文鼎CS中黑"/>
                      </a:defRPr>
                    </a:pPr>
                    <a:endParaRPr lang="zh-CN" altLang="en-US" sz="1600" dirty="0">
                      <a:latin typeface="微软雅黑"/>
                      <a:ea typeface="微软雅黑"/>
                      <a:cs typeface="微软雅黑"/>
                      <a:sym typeface="MyriadRegular"/>
                    </a:endParaRPr>
                  </a:p>
                  <a:p>
                    <a:pPr>
                      <a:buSzPct val="100000"/>
                      <a:buFont typeface="Arial"/>
                      <a:buChar char="•"/>
                      <a:defRPr sz="1600">
                        <a:latin typeface="微软雅黑"/>
                        <a:ea typeface="微软雅黑"/>
                        <a:cs typeface="微软雅黑"/>
                        <a:sym typeface="微软雅黑"/>
                      </a:defRPr>
                    </a:pPr>
                    <a:r>
                      <a:rPr lang="zh-CN" altLang="en-US" sz="1600" dirty="0">
                        <a:latin typeface="微软雅黑"/>
                        <a:ea typeface="微软雅黑"/>
                        <a:cs typeface="微软雅黑"/>
                      </a:rPr>
                      <a:t>容器是从镜像创建的运行实例</a:t>
                    </a:r>
                  </a:p>
                  <a:p>
                    <a:pPr>
                      <a:buChar char="•"/>
                      <a:defRPr>
                        <a:latin typeface="文鼎CS中黑"/>
                        <a:ea typeface="文鼎CS中黑"/>
                        <a:cs typeface="文鼎CS中黑"/>
                        <a:sym typeface="文鼎CS中黑"/>
                      </a:defRPr>
                    </a:pPr>
                    <a:endParaRPr lang="zh-CN" altLang="en-US" sz="1600" dirty="0" smtClean="0">
                      <a:latin typeface="微软雅黑"/>
                      <a:ea typeface="微软雅黑"/>
                      <a:cs typeface="微软雅黑"/>
                    </a:endParaRPr>
                  </a:p>
                  <a:p>
                    <a:pPr>
                      <a:buChar char="•"/>
                      <a:defRPr>
                        <a:latin typeface="文鼎CS中黑"/>
                        <a:ea typeface="文鼎CS中黑"/>
                        <a:cs typeface="文鼎CS中黑"/>
                        <a:sym typeface="文鼎CS中黑"/>
                      </a:defRPr>
                    </a:pPr>
                    <a:r>
                      <a:rPr lang="zh-CN" altLang="en-US" sz="1600" dirty="0" smtClean="0">
                        <a:latin typeface="微软雅黑"/>
                        <a:ea typeface="微软雅黑"/>
                        <a:cs typeface="微软雅黑"/>
                      </a:rPr>
                      <a:t>可以</a:t>
                    </a:r>
                    <a:r>
                      <a:rPr lang="zh-CN" altLang="en-US" sz="1600" dirty="0">
                        <a:latin typeface="微软雅黑"/>
                        <a:ea typeface="微软雅黑"/>
                        <a:cs typeface="微软雅黑"/>
                      </a:rPr>
                      <a:t>被启动、开始、停止、</a:t>
                    </a:r>
                    <a:r>
                      <a:rPr lang="zh-CN" altLang="en-US" sz="1600" dirty="0" smtClean="0">
                        <a:latin typeface="微软雅黑"/>
                        <a:ea typeface="微软雅黑"/>
                        <a:cs typeface="微软雅黑"/>
                      </a:rPr>
                      <a:t>删除</a:t>
                    </a:r>
                  </a:p>
                  <a:p>
                    <a:pPr>
                      <a:buChar char="•"/>
                      <a:defRPr>
                        <a:latin typeface="文鼎CS中黑"/>
                        <a:ea typeface="文鼎CS中黑"/>
                        <a:cs typeface="文鼎CS中黑"/>
                        <a:sym typeface="文鼎CS中黑"/>
                      </a:defRPr>
                    </a:pPr>
                    <a:endParaRPr lang="zh-CN" altLang="en-US" sz="1600" dirty="0">
                      <a:latin typeface="微软雅黑"/>
                      <a:ea typeface="微软雅黑"/>
                      <a:cs typeface="微软雅黑"/>
                    </a:endParaRPr>
                  </a:p>
                  <a:p>
                    <a:pPr>
                      <a:buChar char="•"/>
                      <a:defRPr>
                        <a:latin typeface="文鼎CS中黑"/>
                        <a:ea typeface="文鼎CS中黑"/>
                        <a:cs typeface="文鼎CS中黑"/>
                        <a:sym typeface="文鼎CS中黑"/>
                      </a:defRPr>
                    </a:pPr>
                    <a:r>
                      <a:rPr lang="zh-CN" altLang="en-US" sz="1600" dirty="0">
                        <a:latin typeface="微软雅黑"/>
                        <a:ea typeface="微软雅黑"/>
                        <a:cs typeface="微软雅黑"/>
                      </a:rPr>
                      <a:t>容器是相互隔离的</a:t>
                    </a:r>
                    <a:endParaRPr lang="zh-CN" altLang="en-US" sz="1600" dirty="0">
                      <a:latin typeface="微软雅黑"/>
                      <a:ea typeface="微软雅黑"/>
                      <a:cs typeface="微软雅黑"/>
                      <a:sym typeface="MyriadRegular"/>
                    </a:endParaRPr>
                  </a:p>
                  <a:p>
                    <a:pPr>
                      <a:buChar char="•"/>
                      <a:defRPr>
                        <a:latin typeface="文鼎CS中黑"/>
                        <a:ea typeface="文鼎CS中黑"/>
                        <a:cs typeface="文鼎CS中黑"/>
                        <a:sym typeface="文鼎CS中黑"/>
                      </a:defRPr>
                    </a:pPr>
                    <a:endParaRPr lang="zh-CN" altLang="en-US" sz="1600" dirty="0" smtClean="0">
                      <a:latin typeface="微软雅黑"/>
                      <a:ea typeface="微软雅黑"/>
                      <a:cs typeface="微软雅黑"/>
                    </a:endParaRPr>
                  </a:p>
                  <a:p>
                    <a:pPr>
                      <a:buChar char="•"/>
                      <a:defRPr>
                        <a:latin typeface="文鼎CS中黑"/>
                        <a:ea typeface="文鼎CS中黑"/>
                        <a:cs typeface="文鼎CS中黑"/>
                        <a:sym typeface="文鼎CS中黑"/>
                      </a:defRPr>
                    </a:pPr>
                    <a:r>
                      <a:rPr lang="zh-CN" altLang="en-US" sz="1600" dirty="0" smtClean="0">
                        <a:latin typeface="微软雅黑"/>
                        <a:ea typeface="微软雅黑"/>
                        <a:cs typeface="微软雅黑"/>
                      </a:rPr>
                      <a:t>一</a:t>
                    </a:r>
                    <a:r>
                      <a:rPr lang="zh-CN" altLang="en-US" sz="1600" dirty="0">
                        <a:latin typeface="微软雅黑"/>
                        <a:ea typeface="微软雅黑"/>
                        <a:cs typeface="微软雅黑"/>
                      </a:rPr>
                      <a:t>个简易版</a:t>
                    </a:r>
                    <a:r>
                      <a:rPr lang="zh-CN" altLang="en-US" sz="1600" dirty="0" smtClean="0">
                        <a:latin typeface="微软雅黑"/>
                        <a:ea typeface="微软雅黑"/>
                        <a:cs typeface="微软雅黑"/>
                      </a:rPr>
                      <a:t>的 </a:t>
                    </a:r>
                    <a:r>
                      <a:rPr lang="en-US" altLang="zh-CN" sz="1600" dirty="0" smtClean="0">
                        <a:latin typeface="微软雅黑"/>
                        <a:ea typeface="微软雅黑"/>
                        <a:cs typeface="微软雅黑"/>
                        <a:sym typeface="Times New Roman"/>
                      </a:rPr>
                      <a:t>Linux</a:t>
                    </a:r>
                    <a:r>
                      <a:rPr lang="zh-CN" altLang="en-US" sz="1600" dirty="0" smtClean="0">
                        <a:latin typeface="微软雅黑"/>
                        <a:ea typeface="微软雅黑"/>
                        <a:cs typeface="微软雅黑"/>
                        <a:sym typeface="Times New Roman"/>
                      </a:rPr>
                      <a:t> </a:t>
                    </a:r>
                    <a:r>
                      <a:rPr lang="zh-CN" altLang="en-US" sz="1600" dirty="0" smtClean="0">
                        <a:latin typeface="微软雅黑"/>
                        <a:ea typeface="微软雅黑"/>
                        <a:cs typeface="微软雅黑"/>
                      </a:rPr>
                      <a:t>环境</a:t>
                    </a:r>
                    <a:r>
                      <a:rPr lang="zh-CN" altLang="en-US" sz="1600" dirty="0">
                        <a:latin typeface="微软雅黑"/>
                        <a:ea typeface="微软雅黑"/>
                        <a:cs typeface="微软雅黑"/>
                      </a:rPr>
                      <a:t>（</a:t>
                    </a:r>
                    <a:r>
                      <a:rPr lang="zh-CN" altLang="en-US" sz="1600" dirty="0" smtClean="0">
                        <a:latin typeface="微软雅黑"/>
                        <a:ea typeface="微软雅黑"/>
                        <a:cs typeface="微软雅黑"/>
                      </a:rPr>
                      <a:t>包括 </a:t>
                    </a:r>
                    <a:r>
                      <a:rPr lang="en-US" altLang="zh-CN" sz="1600" dirty="0" smtClean="0">
                        <a:latin typeface="微软雅黑"/>
                        <a:ea typeface="微软雅黑"/>
                        <a:cs typeface="微软雅黑"/>
                        <a:sym typeface="Times New Roman"/>
                      </a:rPr>
                      <a:t>root</a:t>
                    </a:r>
                    <a:r>
                      <a:rPr lang="zh-CN" altLang="en-US" sz="1600" dirty="0" smtClean="0">
                        <a:latin typeface="微软雅黑"/>
                        <a:ea typeface="微软雅黑"/>
                        <a:cs typeface="微软雅黑"/>
                        <a:sym typeface="Times New Roman"/>
                      </a:rPr>
                      <a:t> </a:t>
                    </a:r>
                    <a:r>
                      <a:rPr lang="zh-CN" altLang="en-US" sz="1600" dirty="0" smtClean="0">
                        <a:latin typeface="微软雅黑"/>
                        <a:ea typeface="微软雅黑"/>
                        <a:cs typeface="微软雅黑"/>
                      </a:rPr>
                      <a:t>用户</a:t>
                    </a:r>
                    <a:r>
                      <a:rPr lang="zh-CN" altLang="en-US" sz="1600" dirty="0">
                        <a:latin typeface="微软雅黑"/>
                        <a:ea typeface="微软雅黑"/>
                        <a:cs typeface="微软雅黑"/>
                      </a:rPr>
                      <a:t>权限，进程空间，用户空间和网络空间）和运行在其中的应用</a:t>
                    </a:r>
                    <a:r>
                      <a:rPr lang="zh-CN" altLang="en-US" dirty="0" smtClean="0"/>
                      <a:t>程序</a:t>
                    </a:r>
                    <a:endParaRPr lang="zh-CN" altLang="en-US" dirty="0"/>
                  </a:p>
                </p:txBody>
              </p:sp>
            </p:grpSp>
            <p:sp>
              <p:nvSpPr>
                <p:cNvPr id="14" name="Shape 109"/>
                <p:cNvSpPr/>
                <p:nvPr/>
              </p:nvSpPr>
              <p:spPr>
                <a:xfrm>
                  <a:off x="0" y="0"/>
                  <a:ext cx="2895825" cy="552868"/>
                </a:xfrm>
                <a:prstGeom prst="roundRect">
                  <a:avLst>
                    <a:gd name="adj" fmla="val 15940"/>
                  </a:avLst>
                </a:prstGeom>
                <a:solidFill>
                  <a:srgbClr val="9AC8DB"/>
                </a:solidFill>
                <a:ln w="12700" cap="flat">
                  <a:noFill/>
                  <a:miter lim="400000"/>
                </a:ln>
                <a:effectLst/>
              </p:spPr>
              <p:txBody>
                <a:bodyPr wrap="square" lIns="45719" tIns="45719" rIns="45719" bIns="45719" numCol="1" anchor="ctr">
                  <a:noAutofit/>
                </a:bodyPr>
                <a:lstStyle/>
                <a:p>
                  <a:pPr algn="ctr">
                    <a:defRPr>
                      <a:solidFill>
                        <a:srgbClr val="384C54"/>
                      </a:solidFill>
                    </a:defRPr>
                  </a:pPr>
                  <a:endParaRPr/>
                </a:p>
              </p:txBody>
            </p:sp>
          </p:grpSp>
          <p:sp>
            <p:nvSpPr>
              <p:cNvPr id="12" name="Shape 111"/>
              <p:cNvSpPr/>
              <p:nvPr/>
            </p:nvSpPr>
            <p:spPr>
              <a:xfrm>
                <a:off x="101392" y="106405"/>
                <a:ext cx="2749876" cy="430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spcBef>
                    <a:spcPts val="500"/>
                  </a:spcBef>
                  <a:defRPr sz="2200" b="1">
                    <a:solidFill>
                      <a:srgbClr val="384C54"/>
                    </a:solidFill>
                  </a:defRPr>
                </a:lvl1pPr>
              </a:lstStyle>
              <a:p>
                <a:r>
                  <a:rPr dirty="0" smtClean="0"/>
                  <a:t>特性</a:t>
                </a:r>
                <a:endParaRPr dirty="0"/>
              </a:p>
            </p:txBody>
          </p:sp>
        </p:grpSp>
        <p:sp>
          <p:nvSpPr>
            <p:cNvPr id="10" name="Shape 113"/>
            <p:cNvSpPr/>
            <p:nvPr/>
          </p:nvSpPr>
          <p:spPr>
            <a:xfrm>
              <a:off x="14660" y="551818"/>
              <a:ext cx="2914278" cy="11697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image5.png"/>
          <p:cNvPicPr>
            <a:picLocks noChangeAspect="1"/>
          </p:cNvPicPr>
          <p:nvPr/>
        </p:nvPicPr>
        <p:blipFill>
          <a:blip r:embed="rId3">
            <a:extLst/>
          </a:blip>
          <a:stretch>
            <a:fillRect/>
          </a:stretch>
        </p:blipFill>
        <p:spPr>
          <a:xfrm>
            <a:off x="1669354" y="3216622"/>
            <a:ext cx="4681538" cy="2879726"/>
          </a:xfrm>
          <a:prstGeom prst="rect">
            <a:avLst/>
          </a:prstGeom>
          <a:ln w="12700">
            <a:miter lim="400000"/>
          </a:ln>
        </p:spPr>
      </p:pic>
      <p:sp>
        <p:nvSpPr>
          <p:cNvPr id="96" name="Shape 96"/>
          <p:cNvSpPr/>
          <p:nvPr/>
        </p:nvSpPr>
        <p:spPr>
          <a:xfrm>
            <a:off x="754062" y="1925181"/>
            <a:ext cx="6838950" cy="9353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20000"/>
              </a:lnSpc>
              <a:spcBef>
                <a:spcPts val="400"/>
              </a:spcBef>
              <a:buSzPct val="100000"/>
              <a:buBlip>
                <a:blip r:embed="rId4"/>
              </a:buBlip>
              <a:defRPr sz="2000">
                <a:latin typeface="Times New Roman"/>
                <a:ea typeface="Times New Roman"/>
                <a:cs typeface="Times New Roman"/>
                <a:sym typeface="Times New Roman"/>
              </a:defRPr>
            </a:pPr>
            <a:r>
              <a:rPr dirty="0"/>
              <a:t>Cgroups</a:t>
            </a:r>
            <a:r>
              <a:rPr dirty="0">
                <a:latin typeface="文鼎CS中黑"/>
                <a:ea typeface="文鼎CS中黑"/>
                <a:cs typeface="文鼎CS中黑"/>
                <a:sym typeface="文鼎CS中黑"/>
              </a:rPr>
              <a:t>限制容器的资源使用</a:t>
            </a:r>
          </a:p>
          <a:p>
            <a:pPr marL="342900" indent="-342900">
              <a:lnSpc>
                <a:spcPct val="120000"/>
              </a:lnSpc>
              <a:spcBef>
                <a:spcPts val="400"/>
              </a:spcBef>
              <a:buSzPct val="100000"/>
              <a:buBlip>
                <a:blip r:embed="rId4"/>
              </a:buBlip>
              <a:defRPr sz="2000">
                <a:latin typeface="Times New Roman"/>
                <a:ea typeface="Times New Roman"/>
                <a:cs typeface="Times New Roman"/>
                <a:sym typeface="Times New Roman"/>
              </a:defRPr>
            </a:pPr>
            <a:r>
              <a:rPr dirty="0"/>
              <a:t>Namespace</a:t>
            </a:r>
            <a:r>
              <a:rPr dirty="0">
                <a:latin typeface="文鼎CS中黑"/>
                <a:ea typeface="文鼎CS中黑"/>
                <a:cs typeface="文鼎CS中黑"/>
                <a:sym typeface="文鼎CS中黑"/>
              </a:rPr>
              <a:t>机制，实现容器间的隔离</a:t>
            </a:r>
          </a:p>
        </p:txBody>
      </p:sp>
      <p:sp>
        <p:nvSpPr>
          <p:cNvPr id="6"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smtClean="0"/>
              <a:t>Container</a:t>
            </a:r>
            <a:r>
              <a:rPr lang="zh-CN" altLang="en-US" dirty="0" smtClean="0"/>
              <a:t> 资源隔离</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77029" y="2531258"/>
            <a:ext cx="7346863" cy="3763854"/>
          </a:xfrm>
          <a:prstGeom prst="rect">
            <a:avLst/>
          </a:prstGeom>
        </p:spPr>
      </p:pic>
      <p:sp>
        <p:nvSpPr>
          <p:cNvPr id="5"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a:t>
            </a:r>
            <a:r>
              <a:rPr lang="en-US" altLang="zh-CN" dirty="0" smtClean="0"/>
              <a:t>Registry</a:t>
            </a:r>
            <a:endParaRPr dirty="0"/>
          </a:p>
        </p:txBody>
      </p:sp>
      <p:sp>
        <p:nvSpPr>
          <p:cNvPr id="6" name="Shape 48"/>
          <p:cNvSpPr>
            <a:spLocks noGrp="1"/>
          </p:cNvSpPr>
          <p:nvPr>
            <p:ph type="body" idx="1"/>
          </p:nvPr>
        </p:nvSpPr>
        <p:spPr>
          <a:xfrm>
            <a:off x="395785" y="1514377"/>
            <a:ext cx="8419603" cy="1116090"/>
          </a:xfrm>
          <a:prstGeom prst="rect">
            <a:avLst/>
          </a:prstGeom>
        </p:spPr>
        <p:txBody>
          <a:bodyPr>
            <a:normAutofit/>
          </a:bodyPr>
          <a:lstStyle/>
          <a:p>
            <a:pPr marL="742950" lvl="1" indent="-285750" algn="l">
              <a:spcBef>
                <a:spcPts val="300"/>
              </a:spcBef>
              <a:buFont typeface="Arial" charset="0"/>
              <a:buChar char="•"/>
              <a:defRPr sz="1600">
                <a:latin typeface="微软雅黑"/>
                <a:ea typeface="微软雅黑"/>
                <a:cs typeface="微软雅黑"/>
                <a:sym typeface="微软雅黑"/>
              </a:defRPr>
            </a:pPr>
            <a:r>
              <a:rPr lang="zh-CN" altLang="en-US" sz="1800" dirty="0" smtClean="0">
                <a:latin typeface="微软雅黑"/>
                <a:ea typeface="微软雅黑"/>
                <a:cs typeface="微软雅黑"/>
              </a:rPr>
              <a:t>公共：</a:t>
            </a:r>
            <a:r>
              <a:rPr lang="en-US" altLang="zh-CN" sz="1800" dirty="0" err="1" smtClean="0">
                <a:latin typeface="微软雅黑"/>
                <a:ea typeface="微软雅黑"/>
                <a:cs typeface="微软雅黑"/>
              </a:rPr>
              <a:t>Docker</a:t>
            </a:r>
            <a:r>
              <a:rPr lang="zh-CN" altLang="en-US" sz="1800" dirty="0" smtClean="0">
                <a:latin typeface="微软雅黑"/>
                <a:ea typeface="微软雅黑"/>
                <a:cs typeface="微软雅黑"/>
              </a:rPr>
              <a:t> </a:t>
            </a:r>
            <a:r>
              <a:rPr lang="en-US" altLang="zh-CN" sz="1800" dirty="0" smtClean="0">
                <a:latin typeface="微软雅黑"/>
                <a:ea typeface="微软雅黑"/>
                <a:cs typeface="微软雅黑"/>
              </a:rPr>
              <a:t>Hub</a:t>
            </a:r>
            <a:endParaRPr lang="zh-CN" altLang="en-US" sz="1800" dirty="0" smtClean="0">
              <a:latin typeface="微软雅黑"/>
              <a:ea typeface="微软雅黑"/>
              <a:cs typeface="微软雅黑"/>
            </a:endParaRPr>
          </a:p>
          <a:p>
            <a:pPr marL="742950" lvl="1" indent="-285750" algn="l">
              <a:spcBef>
                <a:spcPts val="300"/>
              </a:spcBef>
              <a:buFont typeface="Arial" charset="0"/>
              <a:buChar char="•"/>
              <a:defRPr sz="1600">
                <a:latin typeface="微软雅黑"/>
                <a:ea typeface="微软雅黑"/>
                <a:cs typeface="微软雅黑"/>
                <a:sym typeface="微软雅黑"/>
              </a:defRPr>
            </a:pPr>
            <a:r>
              <a:rPr lang="zh-CN" altLang="en-US" sz="1800" dirty="0" smtClean="0">
                <a:latin typeface="微软雅黑"/>
                <a:ea typeface="微软雅黑"/>
                <a:cs typeface="微软雅黑"/>
              </a:rPr>
              <a:t>私有：</a:t>
            </a:r>
            <a:r>
              <a:rPr lang="en-US" altLang="zh-CN" sz="1800" dirty="0" err="1" smtClean="0">
                <a:latin typeface="微软雅黑"/>
                <a:ea typeface="微软雅黑"/>
                <a:cs typeface="微软雅黑"/>
              </a:rPr>
              <a:t>Docker</a:t>
            </a:r>
            <a:r>
              <a:rPr lang="zh-CN" altLang="en-US" sz="1800" dirty="0" smtClean="0">
                <a:latin typeface="微软雅黑"/>
                <a:ea typeface="微软雅黑"/>
                <a:cs typeface="微软雅黑"/>
              </a:rPr>
              <a:t> </a:t>
            </a:r>
            <a:r>
              <a:rPr lang="en-US" altLang="zh-CN" sz="1800" dirty="0" smtClean="0">
                <a:latin typeface="微软雅黑"/>
                <a:ea typeface="微软雅黑"/>
                <a:cs typeface="微软雅黑"/>
              </a:rPr>
              <a:t>Registry</a:t>
            </a:r>
            <a:endParaRPr lang="zh-CN" altLang="en-US" sz="1800" dirty="0" smtClean="0">
              <a:latin typeface="微软雅黑"/>
              <a:ea typeface="微软雅黑"/>
              <a:cs typeface="微软雅黑"/>
            </a:endParaRPr>
          </a:p>
        </p:txBody>
      </p:sp>
      <p:sp>
        <p:nvSpPr>
          <p:cNvPr id="7" name="操作按钮: 声音 6">
            <a:hlinkClick r:id="" action="ppaction://noaction" highlightClick="1"/>
          </p:cNvPr>
          <p:cNvSpPr/>
          <p:nvPr/>
        </p:nvSpPr>
        <p:spPr>
          <a:xfrm>
            <a:off x="8499423" y="5902832"/>
            <a:ext cx="449705" cy="383161"/>
          </a:xfrm>
          <a:prstGeom prst="actionButtonSound">
            <a:avLst/>
          </a:prstGeom>
          <a:solidFill>
            <a:srgbClr val="FFFFFF"/>
          </a:solidFill>
          <a:ln w="25400" cap="flat">
            <a:solidFill>
              <a:schemeClr val="accent1"/>
            </a:solidFill>
            <a:prstDash val="solid"/>
            <a:round/>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44293471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77029" y="2531258"/>
            <a:ext cx="7346863" cy="3763854"/>
          </a:xfrm>
          <a:prstGeom prst="rect">
            <a:avLst/>
          </a:prstGeom>
        </p:spPr>
      </p:pic>
      <p:sp>
        <p:nvSpPr>
          <p:cNvPr id="5"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Dockefile</a:t>
            </a:r>
            <a:endParaRPr dirty="0"/>
          </a:p>
        </p:txBody>
      </p:sp>
      <p:sp>
        <p:nvSpPr>
          <p:cNvPr id="6" name="Shape 48"/>
          <p:cNvSpPr>
            <a:spLocks noGrp="1"/>
          </p:cNvSpPr>
          <p:nvPr>
            <p:ph type="body" idx="1"/>
          </p:nvPr>
        </p:nvSpPr>
        <p:spPr>
          <a:xfrm>
            <a:off x="395785" y="1514377"/>
            <a:ext cx="8419603" cy="1116090"/>
          </a:xfrm>
          <a:prstGeom prst="rect">
            <a:avLst/>
          </a:prstGeom>
        </p:spPr>
        <p:txBody>
          <a:bodyPr>
            <a:normAutofit/>
          </a:bodyPr>
          <a:lstStyle/>
          <a:p>
            <a:pPr marL="742950" lvl="1" indent="-285750" algn="l">
              <a:spcBef>
                <a:spcPts val="300"/>
              </a:spcBef>
              <a:buFont typeface="Arial" charset="0"/>
              <a:buChar char="•"/>
              <a:defRPr sz="1600">
                <a:latin typeface="微软雅黑"/>
                <a:ea typeface="微软雅黑"/>
                <a:cs typeface="微软雅黑"/>
                <a:sym typeface="微软雅黑"/>
              </a:defRPr>
            </a:pPr>
            <a:r>
              <a:rPr lang="zh-CN" altLang="en-US" sz="1800" dirty="0" smtClean="0">
                <a:latin typeface="微软雅黑"/>
                <a:ea typeface="微软雅黑"/>
                <a:cs typeface="微软雅黑"/>
              </a:rPr>
              <a:t>公共：</a:t>
            </a:r>
            <a:r>
              <a:rPr lang="en-US" altLang="zh-CN" sz="1800" dirty="0" err="1" smtClean="0">
                <a:latin typeface="微软雅黑"/>
                <a:ea typeface="微软雅黑"/>
                <a:cs typeface="微软雅黑"/>
              </a:rPr>
              <a:t>Docker</a:t>
            </a:r>
            <a:r>
              <a:rPr lang="zh-CN" altLang="en-US" sz="1800" dirty="0" smtClean="0">
                <a:latin typeface="微软雅黑"/>
                <a:ea typeface="微软雅黑"/>
                <a:cs typeface="微软雅黑"/>
              </a:rPr>
              <a:t> </a:t>
            </a:r>
            <a:r>
              <a:rPr lang="en-US" altLang="zh-CN" sz="1800" dirty="0" smtClean="0">
                <a:latin typeface="微软雅黑"/>
                <a:ea typeface="微软雅黑"/>
                <a:cs typeface="微软雅黑"/>
              </a:rPr>
              <a:t>Hub</a:t>
            </a:r>
            <a:endParaRPr lang="zh-CN" altLang="en-US" sz="1800" dirty="0" smtClean="0">
              <a:latin typeface="微软雅黑"/>
              <a:ea typeface="微软雅黑"/>
              <a:cs typeface="微软雅黑"/>
            </a:endParaRPr>
          </a:p>
          <a:p>
            <a:pPr marL="742950" lvl="1" indent="-285750" algn="l">
              <a:spcBef>
                <a:spcPts val="300"/>
              </a:spcBef>
              <a:buFont typeface="Arial" charset="0"/>
              <a:buChar char="•"/>
              <a:defRPr sz="1600">
                <a:latin typeface="微软雅黑"/>
                <a:ea typeface="微软雅黑"/>
                <a:cs typeface="微软雅黑"/>
                <a:sym typeface="微软雅黑"/>
              </a:defRPr>
            </a:pPr>
            <a:r>
              <a:rPr lang="zh-CN" altLang="en-US" sz="1800" dirty="0" smtClean="0">
                <a:latin typeface="微软雅黑"/>
                <a:ea typeface="微软雅黑"/>
                <a:cs typeface="微软雅黑"/>
              </a:rPr>
              <a:t>私有：</a:t>
            </a:r>
            <a:r>
              <a:rPr lang="en-US" altLang="zh-CN" sz="1800" dirty="0" err="1" smtClean="0">
                <a:latin typeface="微软雅黑"/>
                <a:ea typeface="微软雅黑"/>
                <a:cs typeface="微软雅黑"/>
              </a:rPr>
              <a:t>Docker</a:t>
            </a:r>
            <a:r>
              <a:rPr lang="zh-CN" altLang="en-US" sz="1800" dirty="0" smtClean="0">
                <a:latin typeface="微软雅黑"/>
                <a:ea typeface="微软雅黑"/>
                <a:cs typeface="微软雅黑"/>
              </a:rPr>
              <a:t> </a:t>
            </a:r>
            <a:r>
              <a:rPr lang="en-US" altLang="zh-CN" sz="1800" dirty="0" smtClean="0">
                <a:latin typeface="微软雅黑"/>
                <a:ea typeface="微软雅黑"/>
                <a:cs typeface="微软雅黑"/>
              </a:rPr>
              <a:t>Registry</a:t>
            </a:r>
            <a:endParaRPr lang="zh-CN" altLang="en-US" sz="1800" dirty="0" smtClean="0">
              <a:latin typeface="微软雅黑"/>
              <a:ea typeface="微软雅黑"/>
              <a:cs typeface="微软雅黑"/>
            </a:endParaRPr>
          </a:p>
        </p:txBody>
      </p:sp>
      <p:sp>
        <p:nvSpPr>
          <p:cNvPr id="7" name="操作按钮: 声音 6">
            <a:hlinkClick r:id="" action="ppaction://noaction" highlightClick="1"/>
          </p:cNvPr>
          <p:cNvSpPr/>
          <p:nvPr/>
        </p:nvSpPr>
        <p:spPr>
          <a:xfrm>
            <a:off x="8499423" y="5902832"/>
            <a:ext cx="449705" cy="383161"/>
          </a:xfrm>
          <a:prstGeom prst="actionButtonSound">
            <a:avLst/>
          </a:prstGeom>
          <a:solidFill>
            <a:srgbClr val="FFFFFF"/>
          </a:solidFill>
          <a:ln w="25400" cap="flat">
            <a:solidFill>
              <a:schemeClr val="accent1"/>
            </a:solidFill>
            <a:prstDash val="solid"/>
            <a:round/>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1337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xfrm>
            <a:off x="684212" y="274637"/>
            <a:ext cx="8001001" cy="563563"/>
          </a:xfrm>
          <a:prstGeom prst="rect">
            <a:avLst/>
          </a:prstGeom>
        </p:spPr>
        <p:txBody>
          <a:bodyPr/>
          <a:lstStyle/>
          <a:p>
            <a:pPr defTabSz="876300">
              <a:defRPr sz="2600">
                <a:latin typeface="Times New Roman"/>
                <a:ea typeface="Times New Roman"/>
                <a:cs typeface="Times New Roman"/>
                <a:sym typeface="Times New Roman"/>
              </a:defRPr>
            </a:pPr>
            <a:r>
              <a:rPr lang="zh-CN" altLang="en-US" dirty="0" smtClean="0">
                <a:latin typeface="文鼎CS中黑"/>
                <a:ea typeface="文鼎CS中黑"/>
                <a:cs typeface="文鼎CS中黑"/>
                <a:sym typeface="文鼎CS中黑"/>
              </a:rPr>
              <a:t>目录</a:t>
            </a:r>
            <a:endParaRPr dirty="0">
              <a:latin typeface="文鼎CS中黑"/>
              <a:ea typeface="文鼎CS中黑"/>
              <a:cs typeface="文鼎CS中黑"/>
              <a:sym typeface="文鼎CS中黑"/>
            </a:endParaRPr>
          </a:p>
        </p:txBody>
      </p:sp>
      <p:sp>
        <p:nvSpPr>
          <p:cNvPr id="43" name="Shape 43"/>
          <p:cNvSpPr>
            <a:spLocks noGrp="1"/>
          </p:cNvSpPr>
          <p:nvPr>
            <p:ph type="body" idx="1"/>
          </p:nvPr>
        </p:nvSpPr>
        <p:spPr>
          <a:xfrm>
            <a:off x="684212" y="1746250"/>
            <a:ext cx="8070851" cy="4203700"/>
          </a:xfrm>
          <a:prstGeom prst="rect">
            <a:avLst/>
          </a:prstGeom>
        </p:spPr>
        <p:txBody>
          <a:bodyPr/>
          <a:lstStyle/>
          <a:p>
            <a:pPr marL="342900" indent="-342900" algn="l">
              <a:spcBef>
                <a:spcPts val="400"/>
              </a:spcBef>
              <a:buFont typeface="Arial" charset="0"/>
              <a:buChar char="•"/>
              <a:defRPr sz="2000">
                <a:latin typeface="Times New Roman"/>
                <a:ea typeface="Times New Roman"/>
                <a:cs typeface="Times New Roman"/>
                <a:sym typeface="Times New Roman"/>
              </a:defRPr>
            </a:pPr>
            <a:r>
              <a:rPr lang="zh-CN" altLang="en-US" dirty="0" smtClean="0">
                <a:latin typeface="文鼎CS大黑"/>
                <a:ea typeface="文鼎CS大黑"/>
                <a:cs typeface="文鼎CS大黑"/>
                <a:sym typeface="文鼎CS大黑"/>
              </a:rPr>
              <a:t>容器技术</a:t>
            </a:r>
          </a:p>
          <a:p>
            <a:pPr marL="342900" indent="-342900" algn="l">
              <a:spcBef>
                <a:spcPts val="400"/>
              </a:spcBef>
              <a:buFont typeface="Arial" charset="0"/>
              <a:buChar char="•"/>
              <a:defRPr sz="2000">
                <a:latin typeface="Times New Roman"/>
                <a:ea typeface="Times New Roman"/>
                <a:cs typeface="Times New Roman"/>
                <a:sym typeface="Times New Roman"/>
              </a:defRPr>
            </a:pPr>
            <a:endParaRPr lang="zh-CN" altLang="en-US" dirty="0" smtClean="0">
              <a:latin typeface="文鼎CS大黑"/>
              <a:ea typeface="文鼎CS大黑"/>
              <a:cs typeface="文鼎CS大黑"/>
              <a:sym typeface="文鼎CS大黑"/>
            </a:endParaRPr>
          </a:p>
          <a:p>
            <a:pPr marL="342900" indent="-342900" algn="l">
              <a:spcBef>
                <a:spcPts val="400"/>
              </a:spcBef>
              <a:buFont typeface="Arial" charset="0"/>
              <a:buChar char="•"/>
              <a:defRPr sz="2000">
                <a:latin typeface="Times New Roman"/>
                <a:ea typeface="Times New Roman"/>
                <a:cs typeface="Times New Roman"/>
                <a:sym typeface="Times New Roman"/>
              </a:defRPr>
            </a:pPr>
            <a:r>
              <a:rPr lang="en-US" altLang="zh-CN" dirty="0" err="1" smtClean="0">
                <a:latin typeface="文鼎CS大黑"/>
                <a:ea typeface="文鼎CS大黑"/>
                <a:cs typeface="文鼎CS大黑"/>
                <a:sym typeface="文鼎CS大黑"/>
              </a:rPr>
              <a:t>Docker</a:t>
            </a:r>
            <a:r>
              <a:rPr lang="zh-CN" altLang="en-US" dirty="0" smtClean="0">
                <a:latin typeface="文鼎CS大黑"/>
                <a:ea typeface="文鼎CS大黑"/>
                <a:cs typeface="文鼎CS大黑"/>
                <a:sym typeface="文鼎CS大黑"/>
              </a:rPr>
              <a:t> 是什么</a:t>
            </a:r>
          </a:p>
          <a:p>
            <a:pPr marL="342900" indent="-342900" algn="l">
              <a:spcBef>
                <a:spcPts val="400"/>
              </a:spcBef>
              <a:buFont typeface="Arial" charset="0"/>
              <a:buChar char="•"/>
              <a:defRPr sz="2000">
                <a:latin typeface="Times New Roman"/>
                <a:ea typeface="Times New Roman"/>
                <a:cs typeface="Times New Roman"/>
                <a:sym typeface="Times New Roman"/>
              </a:defRPr>
            </a:pPr>
            <a:endParaRPr lang="zh-CN" altLang="en-US" dirty="0" smtClean="0">
              <a:latin typeface="文鼎CS大黑"/>
              <a:ea typeface="文鼎CS大黑"/>
              <a:cs typeface="文鼎CS大黑"/>
              <a:sym typeface="文鼎CS大黑"/>
            </a:endParaRPr>
          </a:p>
          <a:p>
            <a:pPr marL="342900" indent="-342900" algn="l">
              <a:spcBef>
                <a:spcPts val="400"/>
              </a:spcBef>
              <a:buFont typeface="Arial" charset="0"/>
              <a:buChar char="•"/>
              <a:defRPr sz="2000">
                <a:latin typeface="Times New Roman"/>
                <a:ea typeface="Times New Roman"/>
                <a:cs typeface="Times New Roman"/>
                <a:sym typeface="Times New Roman"/>
              </a:defRPr>
            </a:pPr>
            <a:r>
              <a:rPr lang="en-US" altLang="zh-CN" dirty="0" err="1" smtClean="0">
                <a:latin typeface="文鼎CS大黑"/>
                <a:ea typeface="文鼎CS大黑"/>
                <a:cs typeface="文鼎CS大黑"/>
                <a:sym typeface="文鼎CS大黑"/>
              </a:rPr>
              <a:t>Docker</a:t>
            </a:r>
            <a:r>
              <a:rPr lang="zh-CN" altLang="en-US" dirty="0" smtClean="0">
                <a:latin typeface="文鼎CS大黑"/>
                <a:ea typeface="文鼎CS大黑"/>
                <a:cs typeface="文鼎CS大黑"/>
                <a:sym typeface="文鼎CS大黑"/>
              </a:rPr>
              <a:t> 核心技术点</a:t>
            </a:r>
          </a:p>
          <a:p>
            <a:pPr marL="342900" indent="-342900" algn="l">
              <a:spcBef>
                <a:spcPts val="400"/>
              </a:spcBef>
              <a:buFont typeface="Arial" charset="0"/>
              <a:buChar char="•"/>
              <a:defRPr sz="2000">
                <a:latin typeface="Times New Roman"/>
                <a:ea typeface="Times New Roman"/>
                <a:cs typeface="Times New Roman"/>
                <a:sym typeface="Times New Roman"/>
              </a:defRPr>
            </a:pPr>
            <a:endParaRPr lang="zh-CN" altLang="en-US" dirty="0" smtClean="0">
              <a:latin typeface="文鼎CS大黑"/>
              <a:ea typeface="文鼎CS大黑"/>
              <a:cs typeface="文鼎CS大黑"/>
              <a:sym typeface="文鼎CS大黑"/>
            </a:endParaRPr>
          </a:p>
          <a:p>
            <a:pPr marL="342900" indent="-342900" algn="l">
              <a:spcBef>
                <a:spcPts val="400"/>
              </a:spcBef>
              <a:buFont typeface="Arial" charset="0"/>
              <a:buChar char="•"/>
              <a:defRPr sz="2000">
                <a:latin typeface="Times New Roman"/>
                <a:ea typeface="Times New Roman"/>
                <a:cs typeface="Times New Roman"/>
                <a:sym typeface="Times New Roman"/>
              </a:defRPr>
            </a:pPr>
            <a:r>
              <a:rPr lang="en-US" altLang="zh-CN" dirty="0" err="1" smtClean="0">
                <a:latin typeface="文鼎CS大黑"/>
                <a:ea typeface="文鼎CS大黑"/>
                <a:cs typeface="文鼎CS大黑"/>
                <a:sym typeface="文鼎CS大黑"/>
              </a:rPr>
              <a:t>Docker</a:t>
            </a:r>
            <a:r>
              <a:rPr lang="zh-CN" altLang="en-US" dirty="0" smtClean="0">
                <a:latin typeface="文鼎CS大黑"/>
                <a:ea typeface="文鼎CS大黑"/>
                <a:cs typeface="文鼎CS大黑"/>
                <a:sym typeface="文鼎CS大黑"/>
              </a:rPr>
              <a:t> </a:t>
            </a:r>
            <a:r>
              <a:rPr lang="en-US" altLang="zh-CN" dirty="0" smtClean="0">
                <a:latin typeface="文鼎CS大黑"/>
                <a:ea typeface="文鼎CS大黑"/>
                <a:cs typeface="文鼎CS大黑"/>
                <a:sym typeface="文鼎CS大黑"/>
              </a:rPr>
              <a:t>VS</a:t>
            </a:r>
            <a:r>
              <a:rPr lang="zh-CN" altLang="en-US" dirty="0" smtClean="0">
                <a:latin typeface="文鼎CS大黑"/>
                <a:ea typeface="文鼎CS大黑"/>
                <a:cs typeface="文鼎CS大黑"/>
                <a:sym typeface="文鼎CS大黑"/>
              </a:rPr>
              <a:t> </a:t>
            </a:r>
            <a:r>
              <a:rPr lang="en-US" altLang="zh-CN" dirty="0" smtClean="0">
                <a:latin typeface="文鼎CS大黑"/>
                <a:ea typeface="文鼎CS大黑"/>
                <a:cs typeface="文鼎CS大黑"/>
                <a:sym typeface="文鼎CS大黑"/>
              </a:rPr>
              <a:t>Virtual</a:t>
            </a:r>
            <a:r>
              <a:rPr lang="zh-CN" altLang="en-US" dirty="0" smtClean="0">
                <a:latin typeface="文鼎CS大黑"/>
                <a:ea typeface="文鼎CS大黑"/>
                <a:cs typeface="文鼎CS大黑"/>
                <a:sym typeface="文鼎CS大黑"/>
              </a:rPr>
              <a:t> </a:t>
            </a:r>
            <a:r>
              <a:rPr lang="en-US" altLang="zh-CN" dirty="0" smtClean="0">
                <a:latin typeface="文鼎CS大黑"/>
                <a:ea typeface="文鼎CS大黑"/>
                <a:cs typeface="文鼎CS大黑"/>
                <a:sym typeface="文鼎CS大黑"/>
              </a:rPr>
              <a:t>Machine</a:t>
            </a:r>
            <a:endParaRPr lang="zh-CN" altLang="en-US" dirty="0" smtClean="0">
              <a:latin typeface="文鼎CS大黑"/>
              <a:ea typeface="文鼎CS大黑"/>
              <a:cs typeface="文鼎CS大黑"/>
              <a:sym typeface="文鼎CS大黑"/>
            </a:endParaRPr>
          </a:p>
          <a:p>
            <a:pPr algn="l">
              <a:spcBef>
                <a:spcPts val="400"/>
              </a:spcBef>
              <a:defRPr sz="2000">
                <a:latin typeface="Times New Roman"/>
                <a:ea typeface="Times New Roman"/>
                <a:cs typeface="Times New Roman"/>
                <a:sym typeface="Times New Roman"/>
              </a:defRPr>
            </a:pPr>
            <a:endParaRPr lang="zh-CN" altLang="en-US" dirty="0">
              <a:latin typeface="文鼎CS大黑"/>
              <a:ea typeface="文鼎CS大黑"/>
              <a:cs typeface="文鼎CS大黑"/>
              <a:sym typeface="文鼎CS大黑"/>
            </a:endParaRPr>
          </a:p>
          <a:p>
            <a:pPr marL="342900" indent="-342900" algn="l">
              <a:spcBef>
                <a:spcPts val="400"/>
              </a:spcBef>
              <a:buFont typeface="Arial" charset="0"/>
              <a:buChar char="•"/>
              <a:defRPr sz="2000">
                <a:latin typeface="Times New Roman"/>
                <a:ea typeface="Times New Roman"/>
                <a:cs typeface="Times New Roman"/>
                <a:sym typeface="Times New Roman"/>
              </a:defRPr>
            </a:pPr>
            <a:r>
              <a:rPr lang="en-US" altLang="zh-CN" dirty="0" err="1" smtClean="0">
                <a:latin typeface="文鼎CS大黑"/>
                <a:ea typeface="文鼎CS大黑"/>
                <a:cs typeface="文鼎CS大黑"/>
                <a:sym typeface="文鼎CS大黑"/>
              </a:rPr>
              <a:t>Docker</a:t>
            </a:r>
            <a:r>
              <a:rPr lang="zh-CN" altLang="en-US" dirty="0" smtClean="0">
                <a:latin typeface="文鼎CS大黑"/>
                <a:ea typeface="文鼎CS大黑"/>
                <a:cs typeface="文鼎CS大黑"/>
                <a:sym typeface="文鼎CS大黑"/>
              </a:rPr>
              <a:t> 生态及展望</a:t>
            </a:r>
          </a:p>
          <a:p>
            <a:pPr marL="342900" indent="-342900" algn="l">
              <a:spcBef>
                <a:spcPts val="400"/>
              </a:spcBef>
              <a:buFont typeface="Arial" charset="0"/>
              <a:buChar char="•"/>
              <a:defRPr sz="2000">
                <a:latin typeface="Times New Roman"/>
                <a:ea typeface="Times New Roman"/>
                <a:cs typeface="Times New Roman"/>
                <a:sym typeface="Times New Roman"/>
              </a:defRPr>
            </a:pPr>
            <a:endParaRPr lang="zh-CN" altLang="en-US" dirty="0" smtClean="0">
              <a:latin typeface="文鼎CS大黑"/>
              <a:ea typeface="文鼎CS大黑"/>
              <a:cs typeface="文鼎CS大黑"/>
              <a:sym typeface="文鼎CS大黑"/>
            </a:endParaRPr>
          </a:p>
          <a:p>
            <a:pPr marL="342900" indent="-342900" algn="l">
              <a:spcBef>
                <a:spcPts val="400"/>
              </a:spcBef>
              <a:buFont typeface="Arial" charset="0"/>
              <a:buChar char="•"/>
              <a:defRPr sz="2000">
                <a:latin typeface="Times New Roman"/>
                <a:ea typeface="Times New Roman"/>
                <a:cs typeface="Times New Roman"/>
                <a:sym typeface="Times New Roman"/>
              </a:defRPr>
            </a:pPr>
            <a:r>
              <a:rPr lang="zh-CN" altLang="en-US" dirty="0" smtClean="0">
                <a:latin typeface="文鼎CS大黑"/>
                <a:ea typeface="文鼎CS大黑"/>
                <a:cs typeface="文鼎CS大黑"/>
                <a:sym typeface="文鼎CS大黑"/>
              </a:rPr>
              <a:t>案例</a:t>
            </a:r>
            <a:endParaRPr dirty="0">
              <a:latin typeface="文鼎CS大黑"/>
              <a:ea typeface="文鼎CS大黑"/>
              <a:cs typeface="文鼎CS大黑"/>
              <a:sym typeface="文鼎CS大黑"/>
            </a:endParaRPr>
          </a:p>
        </p:txBody>
      </p:sp>
    </p:spTree>
    <p:extLst>
      <p:ext uri="{BB962C8B-B14F-4D97-AF65-F5344CB8AC3E}">
        <p14:creationId xmlns:p14="http://schemas.microsoft.com/office/powerpoint/2010/main" val="647501608"/>
      </p:ext>
    </p:extLst>
  </p:cSld>
  <p:clrMapOvr>
    <a:masterClrMapping/>
  </p:clrMapOvr>
  <p:transition spd="slow">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dirty="0" smtClean="0"/>
              <a:t>Dockerfile</a:t>
            </a:r>
            <a:endParaRPr dirty="0"/>
          </a:p>
        </p:txBody>
      </p:sp>
      <p:grpSp>
        <p:nvGrpSpPr>
          <p:cNvPr id="138" name="Group 138"/>
          <p:cNvGrpSpPr/>
          <p:nvPr/>
        </p:nvGrpSpPr>
        <p:grpSpPr>
          <a:xfrm>
            <a:off x="355599" y="1246187"/>
            <a:ext cx="4430714" cy="4359275"/>
            <a:chOff x="0" y="0"/>
            <a:chExt cx="4430712" cy="4359274"/>
          </a:xfrm>
        </p:grpSpPr>
        <p:grpSp>
          <p:nvGrpSpPr>
            <p:cNvPr id="136" name="Group 136"/>
            <p:cNvGrpSpPr/>
            <p:nvPr/>
          </p:nvGrpSpPr>
          <p:grpSpPr>
            <a:xfrm>
              <a:off x="-1" y="0"/>
              <a:ext cx="4287418" cy="4359275"/>
              <a:chOff x="0" y="0"/>
              <a:chExt cx="4287416" cy="4359273"/>
            </a:xfrm>
          </p:grpSpPr>
          <p:grpSp>
            <p:nvGrpSpPr>
              <p:cNvPr id="134" name="Group 134"/>
              <p:cNvGrpSpPr/>
              <p:nvPr/>
            </p:nvGrpSpPr>
            <p:grpSpPr>
              <a:xfrm>
                <a:off x="-1" y="517821"/>
                <a:ext cx="4262905" cy="3841453"/>
                <a:chOff x="0" y="0"/>
                <a:chExt cx="4262903" cy="3841451"/>
              </a:xfrm>
            </p:grpSpPr>
            <p:sp>
              <p:nvSpPr>
                <p:cNvPr id="132" name="Shape 132"/>
                <p:cNvSpPr/>
                <p:nvPr/>
              </p:nvSpPr>
              <p:spPr>
                <a:xfrm>
                  <a:off x="0" y="0"/>
                  <a:ext cx="4262904" cy="3841452"/>
                </a:xfrm>
                <a:prstGeom prst="roundRect">
                  <a:avLst>
                    <a:gd name="adj" fmla="val 3630"/>
                  </a:avLst>
                </a:prstGeom>
                <a:solidFill>
                  <a:srgbClr val="E6E6E6"/>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33" name="Shape 133"/>
                <p:cNvSpPr/>
                <p:nvPr/>
              </p:nvSpPr>
              <p:spPr>
                <a:xfrm>
                  <a:off x="40841" y="65256"/>
                  <a:ext cx="4181221" cy="3710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sz="1400">
                      <a:latin typeface="Arial Unicode MS"/>
                      <a:ea typeface="Arial Unicode MS"/>
                      <a:cs typeface="Arial Unicode MS"/>
                      <a:sym typeface="Arial Unicode MS"/>
                    </a:defRPr>
                  </a:pPr>
                  <a:r>
                    <a:t>FROM ubuntu/14.04</a:t>
                  </a:r>
                  <a:endParaRPr>
                    <a:solidFill>
                      <a:srgbClr val="FFFFFF"/>
                    </a:solidFill>
                  </a:endParaRPr>
                </a:p>
                <a:p>
                  <a:pPr>
                    <a:defRPr sz="1400">
                      <a:latin typeface="Arial Unicode MS"/>
                      <a:ea typeface="Arial Unicode MS"/>
                      <a:cs typeface="Arial Unicode MS"/>
                      <a:sym typeface="Arial Unicode MS"/>
                    </a:defRPr>
                  </a:pPr>
                  <a:r>
                    <a:t>MAINTAINER guol</a:t>
                  </a:r>
                </a:p>
                <a:p>
                  <a:pPr>
                    <a:defRPr sz="1400">
                      <a:latin typeface="Arial Unicode MS"/>
                      <a:ea typeface="Arial Unicode MS"/>
                      <a:cs typeface="Arial Unicode MS"/>
                      <a:sym typeface="Arial Unicode MS"/>
                    </a:defRPr>
                  </a:pPr>
                  <a:endParaRPr/>
                </a:p>
                <a:p>
                  <a:pPr>
                    <a:defRPr sz="1400">
                      <a:latin typeface="Arial Unicode MS"/>
                      <a:ea typeface="Arial Unicode MS"/>
                      <a:cs typeface="Arial Unicode MS"/>
                      <a:sym typeface="Arial Unicode MS"/>
                    </a:defRPr>
                  </a:pPr>
                  <a:r>
                    <a:t>## install ssh</a:t>
                  </a:r>
                </a:p>
                <a:p>
                  <a:pPr>
                    <a:defRPr sz="1400">
                      <a:latin typeface="Arial Unicode MS"/>
                      <a:ea typeface="Arial Unicode MS"/>
                      <a:cs typeface="Arial Unicode MS"/>
                      <a:sym typeface="Arial Unicode MS"/>
                    </a:defRPr>
                  </a:pPr>
                  <a:r>
                    <a:t>RUN apt-get install openssh-server -y</a:t>
                  </a:r>
                  <a:endParaRPr>
                    <a:solidFill>
                      <a:srgbClr val="FFFFFF"/>
                    </a:solidFill>
                  </a:endParaRPr>
                </a:p>
                <a:p>
                  <a:pPr>
                    <a:defRPr sz="1400">
                      <a:latin typeface="Arial Unicode MS"/>
                      <a:ea typeface="Arial Unicode MS"/>
                      <a:cs typeface="Arial Unicode MS"/>
                      <a:sym typeface="Arial Unicode MS"/>
                    </a:defRPr>
                  </a:pPr>
                  <a:endParaRPr>
                    <a:solidFill>
                      <a:srgbClr val="FFFFFF"/>
                    </a:solidFill>
                  </a:endParaRPr>
                </a:p>
                <a:p>
                  <a:pPr>
                    <a:defRPr sz="1400">
                      <a:latin typeface="Arial Unicode MS"/>
                      <a:ea typeface="Arial Unicode MS"/>
                      <a:cs typeface="Arial Unicode MS"/>
                      <a:sym typeface="Arial Unicode MS"/>
                    </a:defRPr>
                  </a:pPr>
                  <a:r>
                    <a:t>## config ssh</a:t>
                  </a:r>
                </a:p>
                <a:p>
                  <a:pPr>
                    <a:defRPr sz="1400">
                      <a:latin typeface="Arial Unicode MS"/>
                      <a:ea typeface="Arial Unicode MS"/>
                      <a:cs typeface="Arial Unicode MS"/>
                      <a:sym typeface="Arial Unicode MS"/>
                    </a:defRPr>
                  </a:pPr>
                  <a:r>
                    <a:t>RUN mkdir /var/run/sshd</a:t>
                  </a:r>
                </a:p>
                <a:p>
                  <a:pPr>
                    <a:defRPr sz="1400">
                      <a:latin typeface="Arial Unicode MS"/>
                      <a:ea typeface="Arial Unicode MS"/>
                      <a:cs typeface="Arial Unicode MS"/>
                      <a:sym typeface="Arial Unicode MS"/>
                    </a:defRPr>
                  </a:pPr>
                  <a:r>
                    <a:t>RUN useradd –s /bin/bash –m –d /home/guol guol</a:t>
                  </a:r>
                </a:p>
                <a:p>
                  <a:pPr>
                    <a:defRPr sz="1400">
                      <a:latin typeface="Arial Unicode MS"/>
                      <a:ea typeface="Arial Unicode MS"/>
                      <a:cs typeface="Arial Unicode MS"/>
                      <a:sym typeface="Arial Unicode MS"/>
                    </a:defRPr>
                  </a:pPr>
                  <a:r>
                    <a:t>RUN echo ‘guol:123456’|chpasswd</a:t>
                  </a:r>
                  <a:endParaRPr>
                    <a:solidFill>
                      <a:srgbClr val="FFFFFF"/>
                    </a:solidFill>
                  </a:endParaRPr>
                </a:p>
                <a:p>
                  <a:pPr>
                    <a:defRPr sz="1400">
                      <a:latin typeface="Arial Unicode MS"/>
                      <a:ea typeface="Arial Unicode MS"/>
                      <a:cs typeface="Arial Unicode MS"/>
                      <a:sym typeface="Arial Unicode MS"/>
                    </a:defRPr>
                  </a:pPr>
                  <a:endParaRPr>
                    <a:solidFill>
                      <a:srgbClr val="FFFFFF"/>
                    </a:solidFill>
                  </a:endParaRPr>
                </a:p>
                <a:p>
                  <a:pPr>
                    <a:defRPr sz="1400">
                      <a:latin typeface="Arial Unicode MS"/>
                      <a:ea typeface="Arial Unicode MS"/>
                      <a:cs typeface="Arial Unicode MS"/>
                      <a:sym typeface="Arial Unicode MS"/>
                    </a:defRPr>
                  </a:pPr>
                  <a:r>
                    <a:t>ENV RUNNABLE_USER_DIR /home/guol</a:t>
                  </a:r>
                </a:p>
                <a:p>
                  <a:pPr>
                    <a:defRPr sz="1400">
                      <a:latin typeface="Arial Unicode MS"/>
                      <a:ea typeface="Arial Unicode MS"/>
                      <a:cs typeface="Arial Unicode MS"/>
                      <a:sym typeface="Arial Unicode MS"/>
                    </a:defRPr>
                  </a:pPr>
                  <a:endParaRPr/>
                </a:p>
                <a:p>
                  <a:pPr>
                    <a:defRPr sz="1400">
                      <a:latin typeface="Arial Unicode MS"/>
                      <a:ea typeface="Arial Unicode MS"/>
                      <a:cs typeface="Arial Unicode MS"/>
                      <a:sym typeface="Arial Unicode MS"/>
                    </a:defRPr>
                  </a:pPr>
                  <a:r>
                    <a:t>EXPOSE 22</a:t>
                  </a:r>
                  <a:endParaRPr>
                    <a:solidFill>
                      <a:srgbClr val="FFFFFF"/>
                    </a:solidFill>
                  </a:endParaRPr>
                </a:p>
                <a:p>
                  <a:pPr>
                    <a:defRPr sz="1400">
                      <a:latin typeface="Arial Unicode MS"/>
                      <a:ea typeface="Arial Unicode MS"/>
                      <a:cs typeface="Arial Unicode MS"/>
                      <a:sym typeface="Arial Unicode MS"/>
                    </a:defRPr>
                  </a:pPr>
                  <a:r>
                    <a:t>CMD ["/usr/sbin/sshd -D"]</a:t>
                  </a:r>
                </a:p>
              </p:txBody>
            </p:sp>
          </p:grpSp>
          <p:sp>
            <p:nvSpPr>
              <p:cNvPr id="135" name="Shape 135"/>
              <p:cNvSpPr/>
              <p:nvPr/>
            </p:nvSpPr>
            <p:spPr>
              <a:xfrm>
                <a:off x="0" y="-1"/>
                <a:ext cx="4287417" cy="443849"/>
              </a:xfrm>
              <a:prstGeom prst="roundRect">
                <a:avLst>
                  <a:gd name="adj" fmla="val 15940"/>
                </a:avLst>
              </a:prstGeom>
              <a:solidFill>
                <a:srgbClr val="9AC8DB"/>
              </a:solidFill>
              <a:ln w="12700" cap="flat">
                <a:noFill/>
                <a:miter lim="400000"/>
              </a:ln>
              <a:effectLst/>
            </p:spPr>
            <p:txBody>
              <a:bodyPr wrap="square" lIns="45719" tIns="45719" rIns="45719" bIns="45719" numCol="1" anchor="ctr">
                <a:noAutofit/>
              </a:bodyPr>
              <a:lstStyle/>
              <a:p>
                <a:pPr algn="ctr">
                  <a:defRPr>
                    <a:solidFill>
                      <a:srgbClr val="384C54"/>
                    </a:solidFill>
                  </a:defRPr>
                </a:pPr>
                <a:endParaRPr/>
              </a:p>
            </p:txBody>
          </p:sp>
        </p:grpSp>
        <p:sp>
          <p:nvSpPr>
            <p:cNvPr id="137" name="Shape 137"/>
            <p:cNvSpPr/>
            <p:nvPr/>
          </p:nvSpPr>
          <p:spPr>
            <a:xfrm>
              <a:off x="150116" y="0"/>
              <a:ext cx="4280597" cy="472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spcBef>
                  <a:spcPts val="500"/>
                </a:spcBef>
                <a:defRPr sz="2200" b="1">
                  <a:solidFill>
                    <a:srgbClr val="384C54"/>
                  </a:solidFill>
                </a:defRPr>
              </a:lvl1pPr>
            </a:lstStyle>
            <a:p>
              <a:r>
                <a:t>Dockerfile介绍</a:t>
              </a:r>
            </a:p>
          </p:txBody>
        </p:sp>
      </p:grpSp>
      <p:grpSp>
        <p:nvGrpSpPr>
          <p:cNvPr id="141" name="Group 141"/>
          <p:cNvGrpSpPr/>
          <p:nvPr/>
        </p:nvGrpSpPr>
        <p:grpSpPr>
          <a:xfrm>
            <a:off x="4727782" y="1112192"/>
            <a:ext cx="5953125" cy="5145088"/>
            <a:chOff x="0" y="0"/>
            <a:chExt cx="5953125" cy="5145087"/>
          </a:xfrm>
        </p:grpSpPr>
        <p:pic>
          <p:nvPicPr>
            <p:cNvPr id="139" name="image13.jpeg" descr="build.jpg"/>
            <p:cNvPicPr>
              <a:picLocks noChangeAspect="1"/>
            </p:cNvPicPr>
            <p:nvPr/>
          </p:nvPicPr>
          <p:blipFill>
            <a:blip r:embed="rId3">
              <a:extLst/>
            </a:blip>
            <a:stretch>
              <a:fillRect/>
            </a:stretch>
          </p:blipFill>
          <p:spPr>
            <a:xfrm>
              <a:off x="0" y="90536"/>
              <a:ext cx="5953125" cy="5054552"/>
            </a:xfrm>
            <a:prstGeom prst="rect">
              <a:avLst/>
            </a:prstGeom>
            <a:ln w="12700" cap="flat">
              <a:noFill/>
              <a:miter lim="400000"/>
            </a:ln>
            <a:effectLst/>
          </p:spPr>
        </p:pic>
        <p:sp>
          <p:nvSpPr>
            <p:cNvPr id="140" name="Shape 140"/>
            <p:cNvSpPr/>
            <p:nvPr/>
          </p:nvSpPr>
          <p:spPr>
            <a:xfrm>
              <a:off x="4358744" y="0"/>
              <a:ext cx="1572008" cy="5145088"/>
            </a:xfrm>
            <a:prstGeom prst="rect">
              <a:avLst/>
            </a:prstGeom>
            <a:solidFill>
              <a:srgbClr val="FFFFFF"/>
            </a:solidFill>
            <a:ln w="254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13" name="操作按钮: 声音 12">
            <a:hlinkClick r:id="" action="ppaction://noaction" highlightClick="1"/>
          </p:cNvPr>
          <p:cNvSpPr/>
          <p:nvPr/>
        </p:nvSpPr>
        <p:spPr>
          <a:xfrm>
            <a:off x="171585" y="5874120"/>
            <a:ext cx="449705" cy="383161"/>
          </a:xfrm>
          <a:prstGeom prst="actionButtonSound">
            <a:avLst/>
          </a:prstGeom>
          <a:solidFill>
            <a:srgbClr val="FFFFFF"/>
          </a:solidFill>
          <a:ln w="25400" cap="flat">
            <a:solidFill>
              <a:schemeClr val="accent1"/>
            </a:solidFill>
            <a:prstDash val="solid"/>
            <a:round/>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141"/>
                                        </p:tgtEl>
                                        <p:attrNameLst>
                                          <p:attrName>style.visibility</p:attrName>
                                        </p:attrNameLst>
                                      </p:cBhvr>
                                      <p:to>
                                        <p:strVal val="visible"/>
                                      </p:to>
                                    </p:set>
                                    <p:animEffect transition="in" filter="blinds(horizontal)">
                                      <p:cBhvr>
                                        <p:cTn id="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9155" y="2799628"/>
            <a:ext cx="8229600" cy="1143001"/>
          </a:xfrm>
        </p:spPr>
        <p:txBody>
          <a:bodyPr/>
          <a:lstStyle/>
          <a:p>
            <a:r>
              <a:rPr kumimoji="1" lang="en-US" altLang="zh-CN" dirty="0" err="1" smtClean="0"/>
              <a:t>Docker</a:t>
            </a:r>
            <a:r>
              <a:rPr kumimoji="1" lang="zh-CN" altLang="en-US" dirty="0" smtClean="0"/>
              <a:t> </a:t>
            </a:r>
            <a:r>
              <a:rPr kumimoji="1" lang="en-US" altLang="zh-CN" dirty="0" smtClean="0"/>
              <a:t>VS</a:t>
            </a:r>
            <a:r>
              <a:rPr kumimoji="1" lang="zh-CN" altLang="en-US" dirty="0" smtClean="0"/>
              <a:t> 虚拟机</a:t>
            </a:r>
            <a:endParaRPr kumimoji="1" lang="zh-CN" altLang="en-US" dirty="0"/>
          </a:p>
        </p:txBody>
      </p:sp>
    </p:spTree>
    <p:extLst>
      <p:ext uri="{BB962C8B-B14F-4D97-AF65-F5344CB8AC3E}">
        <p14:creationId xmlns:p14="http://schemas.microsoft.com/office/powerpoint/2010/main" val="141754962"/>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568826" y="2043114"/>
            <a:ext cx="4092290" cy="3222624"/>
          </a:xfrm>
        </p:spPr>
        <p:txBody>
          <a:bodyPr>
            <a:normAutofit fontScale="70000" lnSpcReduction="20000"/>
          </a:bodyPr>
          <a:lstStyle/>
          <a:p>
            <a:pPr>
              <a:buFont typeface="Arial" charset="0"/>
              <a:buChar char="•"/>
            </a:pPr>
            <a:r>
              <a:rPr lang="zh-CN" altLang="en-US" dirty="0" smtClean="0"/>
              <a:t>基于 </a:t>
            </a:r>
            <a:r>
              <a:rPr lang="en-US" altLang="zh-CN" dirty="0" smtClean="0"/>
              <a:t>Hypervisor</a:t>
            </a:r>
            <a:r>
              <a:rPr lang="zh-CN" altLang="en-US" dirty="0" smtClean="0"/>
              <a:t> 的</a:t>
            </a:r>
            <a:r>
              <a:rPr lang="zh-CN" altLang="en-US" dirty="0"/>
              <a:t>虚拟化</a:t>
            </a:r>
            <a:endParaRPr lang="en-US" altLang="zh-CN" dirty="0"/>
          </a:p>
          <a:p>
            <a:endParaRPr lang="en-US" dirty="0"/>
          </a:p>
          <a:p>
            <a:pPr marL="342892" indent="-342892">
              <a:buFont typeface="Arial" panose="020B0604020202020204" pitchFamily="34" charset="0"/>
              <a:buChar char="•"/>
            </a:pPr>
            <a:r>
              <a:rPr lang="zh-CN" altLang="en-US" dirty="0">
                <a:solidFill>
                  <a:schemeClr val="tx1"/>
                </a:solidFill>
              </a:rPr>
              <a:t>每个操作系统看见属于自己的“硬件”</a:t>
            </a:r>
            <a:endParaRPr lang="en-US" altLang="zh-CN" dirty="0">
              <a:solidFill>
                <a:schemeClr val="tx1"/>
              </a:solidFill>
            </a:endParaRPr>
          </a:p>
          <a:p>
            <a:pPr marL="342892" indent="-342892">
              <a:buFont typeface="Arial" panose="020B0604020202020204" pitchFamily="34" charset="0"/>
              <a:buChar char="•"/>
            </a:pPr>
            <a:endParaRPr lang="en-US" dirty="0">
              <a:solidFill>
                <a:schemeClr val="tx1"/>
              </a:solidFill>
            </a:endParaRPr>
          </a:p>
          <a:p>
            <a:pPr marL="342892" indent="-342892">
              <a:buFont typeface="Arial" panose="020B0604020202020204" pitchFamily="34" charset="0"/>
              <a:buChar char="•"/>
            </a:pPr>
            <a:r>
              <a:rPr lang="zh-CN" altLang="en-US" dirty="0" smtClean="0">
                <a:solidFill>
                  <a:schemeClr val="tx1"/>
                </a:solidFill>
              </a:rPr>
              <a:t> 由 </a:t>
            </a:r>
            <a:r>
              <a:rPr lang="en-US" dirty="0" smtClean="0">
                <a:solidFill>
                  <a:schemeClr val="tx1"/>
                </a:solidFill>
              </a:rPr>
              <a:t>Hypervisor</a:t>
            </a:r>
            <a:r>
              <a:rPr lang="zh-CN" altLang="en-US" dirty="0" smtClean="0">
                <a:solidFill>
                  <a:schemeClr val="tx1"/>
                </a:solidFill>
              </a:rPr>
              <a:t> 协调公共</a:t>
            </a:r>
            <a:r>
              <a:rPr lang="zh-CN" altLang="en-US" dirty="0">
                <a:solidFill>
                  <a:schemeClr val="tx1"/>
                </a:solidFill>
              </a:rPr>
              <a:t>资源的访问</a:t>
            </a:r>
            <a:endParaRPr lang="en-US" altLang="zh-CN" dirty="0">
              <a:solidFill>
                <a:schemeClr val="tx1"/>
              </a:solidFill>
            </a:endParaRPr>
          </a:p>
          <a:p>
            <a:pPr marL="342892" indent="-342892">
              <a:buFont typeface="Arial" panose="020B0604020202020204" pitchFamily="34" charset="0"/>
              <a:buChar char="•"/>
            </a:pPr>
            <a:endParaRPr lang="en-US" dirty="0">
              <a:solidFill>
                <a:schemeClr val="tx1"/>
              </a:solidFill>
            </a:endParaRPr>
          </a:p>
          <a:p>
            <a:pPr marL="342892" indent="-342892">
              <a:buFont typeface="Arial" panose="020B0604020202020204" pitchFamily="34" charset="0"/>
              <a:buChar char="•"/>
            </a:pPr>
            <a:r>
              <a:rPr lang="zh-CN" altLang="en-US" dirty="0" smtClean="0">
                <a:solidFill>
                  <a:schemeClr val="tx1"/>
                </a:solidFill>
              </a:rPr>
              <a:t>通过 </a:t>
            </a:r>
            <a:r>
              <a:rPr lang="en-US" dirty="0" smtClean="0">
                <a:solidFill>
                  <a:schemeClr val="tx1"/>
                </a:solidFill>
              </a:rPr>
              <a:t>Hypervisor</a:t>
            </a:r>
            <a:r>
              <a:rPr lang="zh-CN" altLang="en-US" dirty="0" smtClean="0">
                <a:solidFill>
                  <a:schemeClr val="tx1"/>
                </a:solidFill>
              </a:rPr>
              <a:t> 来隔离 </a:t>
            </a:r>
            <a:r>
              <a:rPr lang="en-US" altLang="zh-CN" dirty="0" smtClean="0">
                <a:solidFill>
                  <a:schemeClr val="tx1"/>
                </a:solidFill>
              </a:rPr>
              <a:t>VM</a:t>
            </a:r>
            <a:endParaRPr lang="en-US" dirty="0">
              <a:solidFill>
                <a:schemeClr val="tx1"/>
              </a:solidFill>
            </a:endParaRPr>
          </a:p>
        </p:txBody>
      </p:sp>
      <p:sp>
        <p:nvSpPr>
          <p:cNvPr id="7"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基于 </a:t>
            </a:r>
            <a:r>
              <a:rPr lang="en-US" altLang="zh-CN" dirty="0" smtClean="0"/>
              <a:t>Hypervisor</a:t>
            </a:r>
            <a:r>
              <a:rPr lang="zh-CN" altLang="en-US" dirty="0" smtClean="0"/>
              <a:t> 的虚拟机</a:t>
            </a:r>
            <a:endParaRPr dirty="0"/>
          </a:p>
        </p:txBody>
      </p:sp>
      <p:pic>
        <p:nvPicPr>
          <p:cNvPr id="8" name="图片 7"/>
          <p:cNvPicPr>
            <a:picLocks noChangeAspect="1"/>
          </p:cNvPicPr>
          <p:nvPr/>
        </p:nvPicPr>
        <p:blipFill>
          <a:blip r:embed="rId3"/>
          <a:stretch>
            <a:fillRect/>
          </a:stretch>
        </p:blipFill>
        <p:spPr>
          <a:xfrm>
            <a:off x="499867" y="1693270"/>
            <a:ext cx="3491417" cy="3830708"/>
          </a:xfrm>
          <a:prstGeom prst="rect">
            <a:avLst/>
          </a:prstGeom>
        </p:spPr>
      </p:pic>
    </p:spTree>
    <p:extLst>
      <p:ext uri="{BB962C8B-B14F-4D97-AF65-F5344CB8AC3E}">
        <p14:creationId xmlns:p14="http://schemas.microsoft.com/office/powerpoint/2010/main" val="555986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7"/>
          </p:nvPr>
        </p:nvSpPr>
        <p:spPr>
          <a:xfrm>
            <a:off x="4570413" y="2043114"/>
            <a:ext cx="4419476" cy="3222624"/>
          </a:xfrm>
        </p:spPr>
        <p:txBody>
          <a:bodyPr>
            <a:normAutofit fontScale="70000" lnSpcReduction="20000"/>
          </a:bodyPr>
          <a:lstStyle/>
          <a:p>
            <a:pPr marL="342892" indent="-342892">
              <a:buFont typeface="Arial" panose="020B0604020202020204" pitchFamily="34" charset="0"/>
              <a:buChar char="•"/>
            </a:pPr>
            <a:r>
              <a:rPr lang="zh-CN" altLang="en-US" dirty="0" smtClean="0">
                <a:solidFill>
                  <a:schemeClr val="tx1"/>
                </a:solidFill>
              </a:rPr>
              <a:t>基于容器引擎的虚拟化</a:t>
            </a:r>
          </a:p>
          <a:p>
            <a:pPr marL="342892" indent="-342892">
              <a:buFont typeface="Arial" panose="020B0604020202020204" pitchFamily="34" charset="0"/>
              <a:buChar char="•"/>
            </a:pPr>
            <a:endParaRPr lang="zh-CN" altLang="en-US" dirty="0">
              <a:solidFill>
                <a:schemeClr val="tx1"/>
              </a:solidFill>
            </a:endParaRPr>
          </a:p>
          <a:p>
            <a:pPr marL="342892" indent="-342892">
              <a:buFont typeface="Arial" panose="020B0604020202020204" pitchFamily="34" charset="0"/>
              <a:buChar char="•"/>
            </a:pPr>
            <a:r>
              <a:rPr lang="zh-CN" altLang="en-US" dirty="0" smtClean="0">
                <a:solidFill>
                  <a:schemeClr val="tx1"/>
                </a:solidFill>
              </a:rPr>
              <a:t>容器之间的隔离和共享</a:t>
            </a:r>
            <a:endParaRPr lang="en-US" altLang="zh-CN" dirty="0">
              <a:solidFill>
                <a:schemeClr val="tx1"/>
              </a:solidFill>
            </a:endParaRPr>
          </a:p>
          <a:p>
            <a:pPr marL="342892" indent="-342892">
              <a:buFont typeface="Arial" panose="020B0604020202020204" pitchFamily="34" charset="0"/>
              <a:buChar char="•"/>
            </a:pPr>
            <a:endParaRPr lang="zh-CN" altLang="en-US" dirty="0" smtClean="0">
              <a:solidFill>
                <a:schemeClr val="tx1"/>
              </a:solidFill>
            </a:endParaRPr>
          </a:p>
          <a:p>
            <a:pPr marL="342892" indent="-342892">
              <a:buFont typeface="Arial" panose="020B0604020202020204" pitchFamily="34" charset="0"/>
              <a:buChar char="•"/>
            </a:pPr>
            <a:r>
              <a:rPr lang="zh-CN" altLang="en-US" dirty="0" smtClean="0">
                <a:solidFill>
                  <a:schemeClr val="tx1"/>
                </a:solidFill>
              </a:rPr>
              <a:t>内核控制</a:t>
            </a:r>
            <a:r>
              <a:rPr lang="en-US" dirty="0" smtClean="0">
                <a:solidFill>
                  <a:schemeClr val="tx1"/>
                </a:solidFill>
              </a:rPr>
              <a:t>CPU</a:t>
            </a:r>
            <a:r>
              <a:rPr lang="zh-CN" altLang="en-US" dirty="0" smtClean="0">
                <a:solidFill>
                  <a:schemeClr val="tx1"/>
                </a:solidFill>
              </a:rPr>
              <a:t>，内存，</a:t>
            </a:r>
            <a:r>
              <a:rPr lang="en-US" altLang="zh-CN" dirty="0" smtClean="0">
                <a:solidFill>
                  <a:schemeClr val="tx1"/>
                </a:solidFill>
              </a:rPr>
              <a:t>IO</a:t>
            </a:r>
            <a:r>
              <a:rPr lang="zh-CN" altLang="en-US" dirty="0" smtClean="0">
                <a:solidFill>
                  <a:schemeClr val="tx1"/>
                </a:solidFill>
              </a:rPr>
              <a:t>等资源的分配来限制容器使用的资源</a:t>
            </a:r>
            <a:endParaRPr lang="en-US" altLang="zh-CN" dirty="0">
              <a:solidFill>
                <a:schemeClr val="tx1"/>
              </a:solidFill>
            </a:endParaRPr>
          </a:p>
          <a:p>
            <a:pPr marL="342892" indent="-342892">
              <a:buFont typeface="Arial" panose="020B0604020202020204" pitchFamily="34" charset="0"/>
              <a:buChar char="•"/>
            </a:pPr>
            <a:endParaRPr lang="zh-CN" altLang="en-US" dirty="0" smtClean="0">
              <a:solidFill>
                <a:schemeClr val="tx1"/>
              </a:solidFill>
            </a:endParaRPr>
          </a:p>
          <a:p>
            <a:pPr marL="342892" indent="-342892">
              <a:buFont typeface="Arial" panose="020B0604020202020204" pitchFamily="34" charset="0"/>
              <a:buChar char="•"/>
            </a:pPr>
            <a:r>
              <a:rPr lang="zh-CN" altLang="en-US" dirty="0" smtClean="0">
                <a:solidFill>
                  <a:schemeClr val="tx1"/>
                </a:solidFill>
              </a:rPr>
              <a:t>内核提供了必要的接口来支持容器</a:t>
            </a:r>
            <a:endParaRPr lang="en-US" altLang="zh-CN" dirty="0" smtClean="0">
              <a:solidFill>
                <a:schemeClr val="tx1"/>
              </a:solidFill>
            </a:endParaRPr>
          </a:p>
        </p:txBody>
      </p:sp>
      <p:sp>
        <p:nvSpPr>
          <p:cNvPr id="7"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基于 </a:t>
            </a:r>
            <a:r>
              <a:rPr lang="en-US" altLang="zh-CN" dirty="0" err="1" smtClean="0"/>
              <a:t>Docker</a:t>
            </a:r>
            <a:r>
              <a:rPr lang="zh-CN" altLang="en-US" dirty="0" smtClean="0"/>
              <a:t> 的虚拟化</a:t>
            </a:r>
            <a:endParaRPr dirty="0"/>
          </a:p>
        </p:txBody>
      </p:sp>
      <p:pic>
        <p:nvPicPr>
          <p:cNvPr id="9" name="图片 8"/>
          <p:cNvPicPr>
            <a:picLocks noChangeAspect="1"/>
          </p:cNvPicPr>
          <p:nvPr/>
        </p:nvPicPr>
        <p:blipFill>
          <a:blip r:embed="rId3"/>
          <a:stretch>
            <a:fillRect/>
          </a:stretch>
        </p:blipFill>
        <p:spPr>
          <a:xfrm>
            <a:off x="514240" y="2377496"/>
            <a:ext cx="3604782" cy="2553859"/>
          </a:xfrm>
          <a:prstGeom prst="rect">
            <a:avLst/>
          </a:prstGeom>
        </p:spPr>
      </p:pic>
    </p:spTree>
    <p:extLst>
      <p:ext uri="{BB962C8B-B14F-4D97-AF65-F5344CB8AC3E}">
        <p14:creationId xmlns:p14="http://schemas.microsoft.com/office/powerpoint/2010/main" val="7626817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body" idx="1"/>
          </p:nvPr>
        </p:nvSpPr>
        <p:spPr>
          <a:xfrm>
            <a:off x="395785" y="1514376"/>
            <a:ext cx="8419603" cy="1765277"/>
          </a:xfrm>
          <a:prstGeom prst="rect">
            <a:avLst/>
          </a:prstGeom>
        </p:spPr>
        <p:txBody>
          <a:bodyPr>
            <a:normAutofit/>
          </a:bodyPr>
          <a:lstStyle/>
          <a:p>
            <a:pPr marL="742950" lvl="1" indent="-285750" algn="l">
              <a:spcBef>
                <a:spcPts val="300"/>
              </a:spcBef>
              <a:buFont typeface="Arial" charset="0"/>
              <a:buChar char="•"/>
              <a:defRPr sz="1600">
                <a:latin typeface="微软雅黑"/>
                <a:ea typeface="微软雅黑"/>
                <a:cs typeface="微软雅黑"/>
                <a:sym typeface="微软雅黑"/>
              </a:defRPr>
            </a:pPr>
            <a:r>
              <a:rPr lang="en-US" altLang="zh-CN" sz="1800" dirty="0" smtClean="0">
                <a:latin typeface="微软雅黑"/>
                <a:ea typeface="微软雅黑"/>
                <a:cs typeface="微软雅黑"/>
              </a:rPr>
              <a:t>VMWare</a:t>
            </a:r>
            <a:r>
              <a:rPr lang="zh-CN" altLang="en-US" sz="1800" dirty="0">
                <a:latin typeface="微软雅黑"/>
                <a:ea typeface="微软雅黑"/>
                <a:cs typeface="微软雅黑"/>
              </a:rPr>
              <a:t>、</a:t>
            </a:r>
            <a:r>
              <a:rPr lang="en-US" altLang="zh-CN" sz="1800" dirty="0">
                <a:latin typeface="微软雅黑"/>
                <a:ea typeface="微软雅黑"/>
                <a:cs typeface="微软雅黑"/>
              </a:rPr>
              <a:t>KVM</a:t>
            </a:r>
            <a:r>
              <a:rPr lang="zh-CN" altLang="en-US" sz="1800" dirty="0">
                <a:latin typeface="微软雅黑"/>
                <a:ea typeface="微软雅黑"/>
                <a:cs typeface="微软雅黑"/>
              </a:rPr>
              <a:t>、</a:t>
            </a:r>
            <a:r>
              <a:rPr lang="en-US" altLang="zh-CN" sz="1800" dirty="0" err="1">
                <a:latin typeface="微软雅黑"/>
                <a:ea typeface="微软雅黑"/>
                <a:cs typeface="微软雅黑"/>
              </a:rPr>
              <a:t>Xen</a:t>
            </a:r>
            <a:r>
              <a:rPr lang="zh-CN" altLang="en-US" sz="1800" dirty="0">
                <a:latin typeface="微软雅黑"/>
                <a:ea typeface="微软雅黑"/>
                <a:cs typeface="微软雅黑"/>
              </a:rPr>
              <a:t>和</a:t>
            </a:r>
            <a:r>
              <a:rPr lang="en-US" altLang="zh-CN" sz="1800" dirty="0" smtClean="0">
                <a:latin typeface="微软雅黑"/>
                <a:ea typeface="微软雅黑"/>
                <a:cs typeface="微软雅黑"/>
              </a:rPr>
              <a:t>EC2</a:t>
            </a:r>
            <a:r>
              <a:rPr lang="zh-CN" altLang="en-US" sz="1800" dirty="0" smtClean="0">
                <a:latin typeface="微软雅黑"/>
                <a:ea typeface="微软雅黑"/>
                <a:cs typeface="微软雅黑"/>
              </a:rPr>
              <a:t>，旨在</a:t>
            </a:r>
            <a:r>
              <a:rPr lang="zh-CN" altLang="en-US" sz="1800" dirty="0">
                <a:latin typeface="微软雅黑"/>
                <a:ea typeface="微软雅黑"/>
                <a:cs typeface="微软雅黑"/>
              </a:rPr>
              <a:t>创造一个完整</a:t>
            </a:r>
            <a:r>
              <a:rPr lang="zh-CN" altLang="en-US" sz="1800" dirty="0" smtClean="0">
                <a:latin typeface="微软雅黑"/>
                <a:ea typeface="微软雅黑"/>
                <a:cs typeface="微软雅黑"/>
              </a:rPr>
              <a:t>虚拟机</a:t>
            </a:r>
            <a:endParaRPr lang="zh-CN" altLang="en-US" sz="1800" dirty="0">
              <a:latin typeface="微软雅黑"/>
              <a:ea typeface="微软雅黑"/>
              <a:cs typeface="微软雅黑"/>
            </a:endParaRPr>
          </a:p>
          <a:p>
            <a:pPr marL="742950" lvl="1" indent="-285750" algn="l">
              <a:spcBef>
                <a:spcPts val="300"/>
              </a:spcBef>
              <a:buFont typeface="Arial" charset="0"/>
              <a:buChar char="•"/>
              <a:defRPr sz="1600">
                <a:latin typeface="微软雅黑"/>
                <a:ea typeface="微软雅黑"/>
                <a:cs typeface="微软雅黑"/>
                <a:sym typeface="微软雅黑"/>
              </a:defRPr>
            </a:pPr>
            <a:endParaRPr lang="zh-CN" altLang="en-US" sz="1800" dirty="0" smtClean="0">
              <a:latin typeface="微软雅黑"/>
              <a:ea typeface="微软雅黑"/>
              <a:cs typeface="微软雅黑"/>
            </a:endParaRPr>
          </a:p>
          <a:p>
            <a:pPr marL="742950" lvl="1" indent="-285750" algn="l">
              <a:spcBef>
                <a:spcPts val="300"/>
              </a:spcBef>
              <a:buFont typeface="Arial" charset="0"/>
              <a:buChar char="•"/>
              <a:defRPr sz="1600">
                <a:latin typeface="微软雅黑"/>
                <a:ea typeface="微软雅黑"/>
                <a:cs typeface="微软雅黑"/>
                <a:sym typeface="微软雅黑"/>
              </a:defRPr>
            </a:pPr>
            <a:r>
              <a:rPr lang="en-US" altLang="zh-CN" sz="1800" dirty="0" err="1" smtClean="0">
                <a:latin typeface="微软雅黑"/>
                <a:ea typeface="微软雅黑"/>
                <a:cs typeface="微软雅黑"/>
              </a:rPr>
              <a:t>Docker</a:t>
            </a:r>
            <a:r>
              <a:rPr lang="zh-CN" altLang="en-US" sz="1800" dirty="0" smtClean="0">
                <a:latin typeface="微软雅黑"/>
                <a:ea typeface="微软雅黑"/>
                <a:cs typeface="微软雅黑"/>
              </a:rPr>
              <a:t> 共享</a:t>
            </a:r>
            <a:r>
              <a:rPr lang="zh-CN" altLang="en-US" sz="1800" dirty="0">
                <a:latin typeface="微软雅黑"/>
                <a:ea typeface="微软雅黑"/>
                <a:cs typeface="微软雅黑"/>
              </a:rPr>
              <a:t>同一个</a:t>
            </a:r>
            <a:r>
              <a:rPr lang="zh-CN" altLang="en-US" sz="1800" dirty="0" smtClean="0">
                <a:latin typeface="微软雅黑"/>
                <a:ea typeface="微软雅黑"/>
                <a:cs typeface="微软雅黑"/>
              </a:rPr>
              <a:t>操作系统内核</a:t>
            </a:r>
          </a:p>
        </p:txBody>
      </p:sp>
      <p:pic>
        <p:nvPicPr>
          <p:cNvPr id="2" name="图片 1"/>
          <p:cNvPicPr>
            <a:picLocks noChangeAspect="1"/>
          </p:cNvPicPr>
          <p:nvPr/>
        </p:nvPicPr>
        <p:blipFill>
          <a:blip r:embed="rId3"/>
          <a:stretch>
            <a:fillRect/>
          </a:stretch>
        </p:blipFill>
        <p:spPr>
          <a:xfrm>
            <a:off x="1514476" y="3309128"/>
            <a:ext cx="2725236" cy="2990071"/>
          </a:xfrm>
          <a:prstGeom prst="rect">
            <a:avLst/>
          </a:prstGeom>
        </p:spPr>
      </p:pic>
      <p:pic>
        <p:nvPicPr>
          <p:cNvPr id="3" name="图片 2"/>
          <p:cNvPicPr>
            <a:picLocks noChangeAspect="1"/>
          </p:cNvPicPr>
          <p:nvPr/>
        </p:nvPicPr>
        <p:blipFill>
          <a:blip r:embed="rId4"/>
          <a:stretch>
            <a:fillRect/>
          </a:stretch>
        </p:blipFill>
        <p:spPr>
          <a:xfrm>
            <a:off x="4885824" y="4349763"/>
            <a:ext cx="2751637" cy="1949436"/>
          </a:xfrm>
          <a:prstGeom prst="rect">
            <a:avLst/>
          </a:prstGeom>
        </p:spPr>
      </p:pic>
      <p:sp>
        <p:nvSpPr>
          <p:cNvPr id="7"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a:t>
            </a:r>
            <a:r>
              <a:rPr lang="en-US" altLang="zh-CN" dirty="0" smtClean="0"/>
              <a:t>VS</a:t>
            </a:r>
            <a:r>
              <a:rPr lang="zh-CN" altLang="en-US" dirty="0" smtClean="0"/>
              <a:t> </a:t>
            </a:r>
            <a:r>
              <a:rPr lang="en-US" altLang="zh-CN" dirty="0" smtClean="0"/>
              <a:t>VM</a:t>
            </a:r>
            <a:endParaRPr dirty="0"/>
          </a:p>
        </p:txBody>
      </p:sp>
    </p:spTree>
    <p:extLst>
      <p:ext uri="{BB962C8B-B14F-4D97-AF65-F5344CB8AC3E}">
        <p14:creationId xmlns:p14="http://schemas.microsoft.com/office/powerpoint/2010/main" val="1648277421"/>
      </p:ext>
    </p:extLst>
  </p:cSld>
  <p:clrMapOvr>
    <a:masterClrMapping/>
  </p:clrMapOvr>
  <p:transition spd="slow">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 52"/>
          <p:cNvGraphicFramePr/>
          <p:nvPr>
            <p:extLst>
              <p:ext uri="{D42A27DB-BD31-4B8C-83A1-F6EECF244321}">
                <p14:modId xmlns:p14="http://schemas.microsoft.com/office/powerpoint/2010/main" val="1805624665"/>
              </p:ext>
            </p:extLst>
          </p:nvPr>
        </p:nvGraphicFramePr>
        <p:xfrm>
          <a:off x="623888" y="1115291"/>
          <a:ext cx="7904162" cy="5105398"/>
        </p:xfrm>
        <a:graphic>
          <a:graphicData uri="http://schemas.openxmlformats.org/drawingml/2006/table">
            <a:tbl>
              <a:tblPr>
                <a:tableStyleId>{4C3C2611-4C71-4FC5-86AE-919BDF0F9419}</a:tableStyleId>
              </a:tblPr>
              <a:tblGrid>
                <a:gridCol w="1809750"/>
                <a:gridCol w="2898775"/>
                <a:gridCol w="3195637"/>
              </a:tblGrid>
              <a:tr h="563562">
                <a:tc>
                  <a:txBody>
                    <a:bodyPr/>
                    <a:lstStyle/>
                    <a:p>
                      <a:pPr algn="ctr">
                        <a:defRPr sz="2000" b="1"/>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Docker</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KVM 虚拟机</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r>
              <a:tr h="660400">
                <a:tc>
                  <a:txBody>
                    <a:bodyPr/>
                    <a:lstStyle/>
                    <a:p>
                      <a:pPr algn="ctr">
                        <a:defRPr sz="1800"/>
                      </a:pPr>
                      <a:r>
                        <a:rPr sz="1600" b="1"/>
                        <a:t>原理</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当前操作系统上资源进行进程级的隔离</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使用 Hypervisor 完整模拟硬件环境</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08012">
                <a:tc>
                  <a:txBody>
                    <a:bodyPr/>
                    <a:lstStyle/>
                    <a:p>
                      <a:pPr algn="ctr">
                        <a:defRPr sz="1800"/>
                      </a:pPr>
                      <a:r>
                        <a:rPr sz="1600" b="1"/>
                        <a:t>操作系统</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共享宿主机的操作系统</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虚拟机内独立安装操作系统</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54050">
                <a:tc>
                  <a:txBody>
                    <a:bodyPr/>
                    <a:lstStyle/>
                    <a:p>
                      <a:pPr algn="ctr">
                        <a:defRPr sz="1800"/>
                      </a:pPr>
                      <a:r>
                        <a:rPr sz="1600" b="1"/>
                        <a:t>镜像大小</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a:pPr>
                      <a:r>
                        <a:t>增量变化的部分，几十到数百兆</a:t>
                      </a:r>
                    </a:p>
                    <a:p>
                      <a:pPr algn="ctr">
                        <a:defRPr sz="1400"/>
                      </a:pPr>
                      <a:r>
                        <a:t>Dockerfile 记录了镜像内容</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400"/>
                      </a:pPr>
                      <a:r>
                        <a:t>完整的操作系统+应用软件，一般数G</a:t>
                      </a:r>
                    </a:p>
                    <a:p>
                      <a:pPr algn="ctr">
                        <a:defRPr sz="1400"/>
                      </a:pPr>
                      <a:r>
                        <a:t>镜像内容不透明</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66750">
                <a:tc>
                  <a:txBody>
                    <a:bodyPr/>
                    <a:lstStyle/>
                    <a:p>
                      <a:pPr algn="ctr">
                        <a:defRPr sz="1800"/>
                      </a:pPr>
                      <a:r>
                        <a:rPr sz="1600" b="1"/>
                        <a:t>启动速度</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秒级</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数十秒</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66750">
                <a:tc>
                  <a:txBody>
                    <a:bodyPr/>
                    <a:lstStyle/>
                    <a:p>
                      <a:pPr algn="ctr">
                        <a:defRPr sz="1800"/>
                      </a:pPr>
                      <a:r>
                        <a:rPr sz="1600" b="1"/>
                        <a:t>性能</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基本无损耗</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有一定损耗，例如CPU损失20%，I/O随机损失50%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42937">
                <a:tc>
                  <a:txBody>
                    <a:bodyPr/>
                    <a:lstStyle/>
                    <a:p>
                      <a:pPr algn="ctr">
                        <a:defRPr sz="1800"/>
                      </a:pPr>
                      <a:r>
                        <a:rPr sz="1600" b="1"/>
                        <a:t>资源隔离程度</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进程级别，较弱</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强</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42937">
                <a:tc>
                  <a:txBody>
                    <a:bodyPr/>
                    <a:lstStyle/>
                    <a:p>
                      <a:pPr algn="ctr">
                        <a:defRPr sz="1800"/>
                      </a:pPr>
                      <a:r>
                        <a:rPr sz="1600" b="1"/>
                        <a:t>并发</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成百上千</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dirty="0"/>
                        <a:t>几十</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5"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a:t>
            </a:r>
            <a:r>
              <a:rPr lang="en-US" altLang="zh-CN" dirty="0" smtClean="0"/>
              <a:t>VS</a:t>
            </a:r>
            <a:r>
              <a:rPr lang="zh-CN" altLang="en-US" dirty="0" smtClean="0"/>
              <a:t> </a:t>
            </a:r>
            <a:r>
              <a:rPr lang="en-US" altLang="zh-CN" dirty="0" smtClean="0"/>
              <a:t>VM</a:t>
            </a:r>
            <a:r>
              <a:rPr lang="zh-CN" altLang="en-US" dirty="0" smtClean="0"/>
              <a:t> 概览</a:t>
            </a:r>
            <a:endParaRPr dirty="0"/>
          </a:p>
        </p:txBody>
      </p:sp>
    </p:spTree>
    <p:extLst>
      <p:ext uri="{BB962C8B-B14F-4D97-AF65-F5344CB8AC3E}">
        <p14:creationId xmlns:p14="http://schemas.microsoft.com/office/powerpoint/2010/main" val="439509227"/>
      </p:ext>
    </p:extLst>
  </p:cSld>
  <p:clrMapOvr>
    <a:masterClrMapping/>
  </p:clrMapOvr>
  <p:transition spd="slow">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 name="Table 179"/>
          <p:cNvGraphicFramePr/>
          <p:nvPr/>
        </p:nvGraphicFramePr>
        <p:xfrm>
          <a:off x="1106487" y="1295400"/>
          <a:ext cx="6746874" cy="4008435"/>
        </p:xfrm>
        <a:graphic>
          <a:graphicData uri="http://schemas.openxmlformats.org/drawingml/2006/table">
            <a:tbl>
              <a:tblPr>
                <a:tableStyleId>{4C3C2611-4C71-4FC5-86AE-919BDF0F9419}</a:tableStyleId>
              </a:tblPr>
              <a:tblGrid>
                <a:gridCol w="1990725"/>
                <a:gridCol w="2506662"/>
                <a:gridCol w="2249487"/>
              </a:tblGrid>
              <a:tr h="685800">
                <a:tc>
                  <a:txBody>
                    <a:bodyPr/>
                    <a:lstStyle/>
                    <a:p>
                      <a:pPr algn="ctr">
                        <a:defRPr sz="2000" b="1"/>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Docker</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KVM 虚拟机</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r>
              <a:tr h="611187">
                <a:tc>
                  <a:txBody>
                    <a:bodyPr/>
                    <a:lstStyle/>
                    <a:p>
                      <a:pPr algn="ctr">
                        <a:defRPr sz="1800"/>
                      </a:pPr>
                      <a:r>
                        <a:rPr sz="1600" b="1"/>
                        <a:t>CPU 计算能力</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无损失</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损失 17-20%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57212">
                <a:tc>
                  <a:txBody>
                    <a:bodyPr/>
                    <a:lstStyle/>
                    <a:p>
                      <a:pPr algn="ctr">
                        <a:defRPr sz="1800"/>
                      </a:pPr>
                      <a:r>
                        <a:rPr sz="1600" b="1"/>
                        <a:t>内存</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无损失</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轻微损失</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38162">
                <a:tc>
                  <a:txBody>
                    <a:bodyPr/>
                    <a:lstStyle/>
                    <a:p>
                      <a:pPr algn="ctr">
                        <a:defRPr sz="1800"/>
                      </a:pPr>
                      <a:r>
                        <a:rPr sz="1600" b="1"/>
                        <a:t>网卡吞吐</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可无损失</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取决于调优，差别很大</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49275">
                <a:tc>
                  <a:txBody>
                    <a:bodyPr/>
                    <a:lstStyle/>
                    <a:p>
                      <a:pPr algn="ctr">
                        <a:defRPr sz="1800"/>
                      </a:pPr>
                      <a:r>
                        <a:rPr sz="1600" b="1"/>
                        <a:t>I/O 顺序读取</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可无损失</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轻微损失</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28637">
                <a:tc>
                  <a:txBody>
                    <a:bodyPr/>
                    <a:lstStyle/>
                    <a:p>
                      <a:pPr algn="ctr">
                        <a:defRPr sz="1800"/>
                      </a:pPr>
                      <a:r>
                        <a:rPr sz="1600" b="1"/>
                        <a:t>I/O 随机读取</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可无损失</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损失 50%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38162">
                <a:tc>
                  <a:txBody>
                    <a:bodyPr/>
                    <a:lstStyle/>
                    <a:p>
                      <a:pPr algn="ctr">
                        <a:defRPr sz="1800"/>
                      </a:pPr>
                      <a:r>
                        <a:rPr sz="1600" b="1"/>
                        <a:t>MySQL 综合性能</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可无损失</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损失40%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180" name="Shape 180"/>
          <p:cNvSpPr/>
          <p:nvPr/>
        </p:nvSpPr>
        <p:spPr>
          <a:xfrm>
            <a:off x="496887" y="5551487"/>
            <a:ext cx="8005763"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b="1"/>
            </a:pPr>
            <a:r>
              <a:t>注：Docker的网络采用host模式，存储采用volume模式</a:t>
            </a:r>
          </a:p>
          <a:p>
            <a:pPr>
              <a:defRPr sz="1200" b="1"/>
            </a:pPr>
            <a:r>
              <a:t>引自IBM关于Docker和虚拟机的对比论文</a:t>
            </a:r>
          </a:p>
          <a:p>
            <a:pPr>
              <a:defRPr sz="1200" u="sng">
                <a:solidFill>
                  <a:srgbClr val="0000FF"/>
                </a:solidFill>
              </a:defRPr>
            </a:pPr>
            <a:r>
              <a:rPr>
                <a:uFill>
                  <a:solidFill>
                    <a:srgbClr val="0000FF"/>
                  </a:solidFill>
                </a:uFill>
                <a:hlinkClick r:id="rId2"/>
              </a:rPr>
              <a:t>http://domino.research.ibm.com/library/cyberdig.nsf/papers/0929052195DD819C85257D2300681E7B/$File/rc25482.pdf</a:t>
            </a:r>
          </a:p>
        </p:txBody>
      </p:sp>
      <p:sp>
        <p:nvSpPr>
          <p:cNvPr id="6"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性能</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3" name="Table 183"/>
          <p:cNvGraphicFramePr/>
          <p:nvPr>
            <p:extLst>
              <p:ext uri="{D42A27DB-BD31-4B8C-83A1-F6EECF244321}">
                <p14:modId xmlns:p14="http://schemas.microsoft.com/office/powerpoint/2010/main" val="1113330541"/>
              </p:ext>
            </p:extLst>
          </p:nvPr>
        </p:nvGraphicFramePr>
        <p:xfrm>
          <a:off x="984250" y="1143001"/>
          <a:ext cx="7385049" cy="5187949"/>
        </p:xfrm>
        <a:graphic>
          <a:graphicData uri="http://schemas.openxmlformats.org/drawingml/2006/table">
            <a:tbl>
              <a:tblPr>
                <a:tableStyleId>{4C3C2611-4C71-4FC5-86AE-919BDF0F9419}</a:tableStyleId>
              </a:tblPr>
              <a:tblGrid>
                <a:gridCol w="2179637"/>
                <a:gridCol w="2743200"/>
                <a:gridCol w="2462212"/>
              </a:tblGrid>
              <a:tr h="527050">
                <a:tc>
                  <a:txBody>
                    <a:bodyPr/>
                    <a:lstStyle/>
                    <a:p>
                      <a:pPr algn="ctr">
                        <a:defRPr sz="2000" b="1"/>
                      </a:pPr>
                      <a:endParaRPr dirty="0"/>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Docker</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虚拟机</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r>
              <a:tr h="922337">
                <a:tc>
                  <a:txBody>
                    <a:bodyPr/>
                    <a:lstStyle/>
                    <a:p>
                      <a:pPr algn="ctr">
                        <a:defRPr sz="1800"/>
                      </a:pPr>
                      <a:r>
                        <a:rPr sz="1600" b="1"/>
                        <a:t>镜像管理</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Dockerhub和私有仓库，类似代码库形式进行版本管理</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vSphere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79450">
                <a:tc>
                  <a:txBody>
                    <a:bodyPr/>
                    <a:lstStyle/>
                    <a:p>
                      <a:pPr algn="ctr">
                        <a:defRPr sz="1800"/>
                      </a:pPr>
                      <a:r>
                        <a:rPr sz="1600" b="1"/>
                        <a:t>应用部署和迁移</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以镜像的方式发布和迁移</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虚拟机镜像进行部署和迁移，然后通过运维工具部署代码</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92150">
                <a:tc>
                  <a:txBody>
                    <a:bodyPr/>
                    <a:lstStyle/>
                    <a:p>
                      <a:pPr algn="ctr">
                        <a:defRPr sz="1800"/>
                      </a:pPr>
                      <a:r>
                        <a:rPr sz="1600" b="1"/>
                        <a:t>应用高可用</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dirty="0"/>
                        <a:t>Mesos </a:t>
                      </a:r>
                      <a:r>
                        <a:rPr lang="zh-CN" altLang="en-US" sz="1400" dirty="0" smtClean="0"/>
                        <a:t>等</a:t>
                      </a:r>
                      <a:r>
                        <a:rPr sz="1400" dirty="0" smtClean="0"/>
                        <a:t>平台保证应用的高可用</a:t>
                      </a:r>
                      <a:endParaRPr sz="1400" dirty="0"/>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需要在虚拟机层面自行进行监控和实现高可用方案</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866775">
                <a:tc>
                  <a:txBody>
                    <a:bodyPr/>
                    <a:lstStyle/>
                    <a:p>
                      <a:pPr algn="ctr">
                        <a:defRPr sz="1800"/>
                      </a:pPr>
                      <a:r>
                        <a:rPr sz="1600" b="1"/>
                        <a:t>应用横向扩展</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dirty="0" smtClean="0"/>
                        <a:t>Mesos </a:t>
                      </a:r>
                      <a:r>
                        <a:rPr lang="zh-CN" altLang="en-US" sz="1400" dirty="0" smtClean="0"/>
                        <a:t>等</a:t>
                      </a:r>
                      <a:r>
                        <a:rPr sz="1400" dirty="0" smtClean="0"/>
                        <a:t>平台支持应用的横向扩展</a:t>
                      </a:r>
                      <a:endParaRPr sz="1400" dirty="0"/>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需要在虚拟机层面自行进行监控和实现横向扩展方案，包括虚拟机复制和代码部署</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12775">
                <a:tc>
                  <a:txBody>
                    <a:bodyPr/>
                    <a:lstStyle/>
                    <a:p>
                      <a:pPr algn="ctr">
                        <a:defRPr sz="1800"/>
                      </a:pPr>
                      <a:r>
                        <a:rPr sz="1600" b="1"/>
                        <a:t>速度</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各种管理操作均为秒级</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均为数十秒级，镜像迁移试网络情况</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887412">
                <a:tc>
                  <a:txBody>
                    <a:bodyPr/>
                    <a:lstStyle/>
                    <a:p>
                      <a:pPr algn="ctr">
                        <a:defRPr sz="1800"/>
                      </a:pPr>
                      <a:r>
                        <a:rPr sz="1600" b="1"/>
                        <a:t>资源利用率优化</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多种业务混合运行，在运行时达到最高的资源利用率</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dirty="0"/>
                        <a:t>物理机切分成多个虚拟机，在资源规划的时候提高利用率，在运行时无法变更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5"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业务支撑</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186"/>
          <p:cNvGraphicFramePr/>
          <p:nvPr>
            <p:extLst>
              <p:ext uri="{D42A27DB-BD31-4B8C-83A1-F6EECF244321}">
                <p14:modId xmlns:p14="http://schemas.microsoft.com/office/powerpoint/2010/main" val="1004430331"/>
              </p:ext>
            </p:extLst>
          </p:nvPr>
        </p:nvGraphicFramePr>
        <p:xfrm>
          <a:off x="984250" y="1203325"/>
          <a:ext cx="7588250" cy="5106986"/>
        </p:xfrm>
        <a:graphic>
          <a:graphicData uri="http://schemas.openxmlformats.org/drawingml/2006/table">
            <a:tbl>
              <a:tblPr>
                <a:tableStyleId>{4C3C2611-4C71-4FC5-86AE-919BDF0F9419}</a:tableStyleId>
              </a:tblPr>
              <a:tblGrid>
                <a:gridCol w="2239610"/>
                <a:gridCol w="2818680"/>
                <a:gridCol w="2529960"/>
              </a:tblGrid>
              <a:tr h="584200">
                <a:tc>
                  <a:txBody>
                    <a:bodyPr/>
                    <a:lstStyle/>
                    <a:p>
                      <a:pPr algn="ctr">
                        <a:defRPr sz="2000" b="1"/>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Docker</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虚拟机</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r>
              <a:tr h="760412">
                <a:tc>
                  <a:txBody>
                    <a:bodyPr/>
                    <a:lstStyle/>
                    <a:p>
                      <a:pPr algn="ctr">
                        <a:defRPr sz="1800"/>
                      </a:pPr>
                      <a:r>
                        <a:rPr sz="1600" b="1"/>
                        <a:t>镜像管理</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Dockerhub和私有仓库，类似代码库形式进行版本管理</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vSphere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60387">
                <a:tc>
                  <a:txBody>
                    <a:bodyPr/>
                    <a:lstStyle/>
                    <a:p>
                      <a:pPr algn="ctr">
                        <a:defRPr sz="1800"/>
                      </a:pPr>
                      <a:r>
                        <a:rPr sz="1600" b="1"/>
                        <a:t>平台管理</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基于Mesos等开源软件定制化开发</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VMware vCenter和Openstack </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60387">
                <a:tc>
                  <a:txBody>
                    <a:bodyPr/>
                    <a:lstStyle/>
                    <a:p>
                      <a:pPr algn="ctr">
                        <a:defRPr sz="1800"/>
                      </a:pPr>
                      <a:r>
                        <a:rPr sz="1600" b="1"/>
                        <a:t>上层应用管理</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基于Mesos等开源软件定制化开发</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不涉及</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12775">
                <a:tc>
                  <a:txBody>
                    <a:bodyPr/>
                    <a:lstStyle/>
                    <a:p>
                      <a:pPr algn="ctr">
                        <a:defRPr sz="1800"/>
                      </a:pPr>
                      <a:r>
                        <a:rPr sz="1600" b="1"/>
                        <a:t>监控工具</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Zabbix等开源监控工具，进程的有关参数</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Vmware 丰富的系统层监控工具</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12775">
                <a:tc>
                  <a:txBody>
                    <a:bodyPr/>
                    <a:lstStyle/>
                    <a:p>
                      <a:pPr algn="ctr">
                        <a:defRPr sz="1800"/>
                      </a:pPr>
                      <a:r>
                        <a:rPr sz="1600" b="1"/>
                        <a:t>高可用和恢复能力</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通过Mesos平台进行自动重新部署</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成熟地高可用、迁移和数据保护等功能</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49275">
                <a:tc>
                  <a:txBody>
                    <a:bodyPr/>
                    <a:lstStyle/>
                    <a:p>
                      <a:pPr algn="ctr">
                        <a:defRPr sz="1800"/>
                      </a:pPr>
                      <a:r>
                        <a:rPr sz="1600" b="1"/>
                        <a:t>安全性</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进程级别隔离，弱隔离</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操作系统级别强隔离</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866775">
                <a:tc>
                  <a:txBody>
                    <a:bodyPr/>
                    <a:lstStyle/>
                    <a:p>
                      <a:pPr algn="ctr">
                        <a:defRPr sz="1800"/>
                      </a:pPr>
                      <a:r>
                        <a:rPr sz="1600" b="1"/>
                        <a:t>场景</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a:t>互联网企业使用较多，搭配定制管理监控平台，构建企业私有的应用运行环境</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400" dirty="0"/>
                        <a:t>商业版虚拟化提供成熟的企业经验，适合多租户资源分配（公有云）场景</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5"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企业级配套工具</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 name="Table 189"/>
          <p:cNvGraphicFramePr/>
          <p:nvPr>
            <p:extLst>
              <p:ext uri="{D42A27DB-BD31-4B8C-83A1-F6EECF244321}">
                <p14:modId xmlns:p14="http://schemas.microsoft.com/office/powerpoint/2010/main" val="704707603"/>
              </p:ext>
            </p:extLst>
          </p:nvPr>
        </p:nvGraphicFramePr>
        <p:xfrm>
          <a:off x="700087" y="1397000"/>
          <a:ext cx="7689849" cy="4619624"/>
        </p:xfrm>
        <a:graphic>
          <a:graphicData uri="http://schemas.openxmlformats.org/drawingml/2006/table">
            <a:tbl>
              <a:tblPr>
                <a:tableStyleId>{4C3C2611-4C71-4FC5-86AE-919BDF0F9419}</a:tableStyleId>
              </a:tblPr>
              <a:tblGrid>
                <a:gridCol w="2143125"/>
                <a:gridCol w="2982912"/>
                <a:gridCol w="2563812"/>
              </a:tblGrid>
              <a:tr h="803275">
                <a:tc>
                  <a:txBody>
                    <a:bodyPr/>
                    <a:lstStyle/>
                    <a:p>
                      <a:pPr algn="ctr">
                        <a:defRPr sz="2000" b="1"/>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Docker</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c>
                  <a:txBody>
                    <a:bodyPr/>
                    <a:lstStyle/>
                    <a:p>
                      <a:pPr algn="ctr">
                        <a:defRPr sz="1800"/>
                      </a:pPr>
                      <a:r>
                        <a:rPr sz="2000" b="1"/>
                        <a:t>虚拟机</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95B3D7"/>
                    </a:solidFill>
                  </a:tcPr>
                </a:tc>
              </a:tr>
              <a:tr h="1081087">
                <a:tc>
                  <a:txBody>
                    <a:bodyPr/>
                    <a:lstStyle/>
                    <a:p>
                      <a:pPr algn="ctr">
                        <a:defRPr sz="1800"/>
                      </a:pPr>
                      <a:r>
                        <a:rPr sz="1600" b="1"/>
                        <a:t>本质</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400"/>
                        <a:t>操作系统之上，进行资源隔离拆分</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400"/>
                        <a:t>操作系统之下，进行基础硬件资源拆分，通过接口进行管理配置</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1360487">
                <a:tc>
                  <a:txBody>
                    <a:bodyPr/>
                    <a:lstStyle/>
                    <a:p>
                      <a:pPr algn="ctr">
                        <a:defRPr sz="1800"/>
                      </a:pPr>
                      <a:r>
                        <a:rPr sz="1600" b="1"/>
                        <a:t>适合场景</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400"/>
                      </a:pPr>
                      <a:r>
                        <a:t>私有生产环境应用运维：</a:t>
                      </a:r>
                    </a:p>
                    <a:p>
                      <a:pPr algn="l">
                        <a:defRPr sz="1400"/>
                      </a:pPr>
                      <a:r>
                        <a:t>- 应用快速发布、更新调度</a:t>
                      </a:r>
                    </a:p>
                    <a:p>
                      <a:pPr algn="l">
                        <a:defRPr sz="1400"/>
                      </a:pPr>
                      <a:r>
                        <a:t>- 代码持续集成和发布</a:t>
                      </a:r>
                    </a:p>
                    <a:p>
                      <a:pPr algn="l">
                        <a:defRPr sz="1400"/>
                      </a:pPr>
                      <a:r>
                        <a:t>- 隔离要求度较低</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400"/>
                      </a:pPr>
                      <a:r>
                        <a:t>物理资源的运维管理：</a:t>
                      </a:r>
                    </a:p>
                    <a:p>
                      <a:pPr algn="l">
                        <a:defRPr sz="1400"/>
                      </a:pPr>
                      <a:r>
                        <a:t>需要强隔离，例如需要多租户的公有云服务</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1374775">
                <a:tc>
                  <a:txBody>
                    <a:bodyPr/>
                    <a:lstStyle/>
                    <a:p>
                      <a:pPr algn="ctr">
                        <a:defRPr sz="1800"/>
                      </a:pPr>
                      <a:r>
                        <a:rPr sz="1600" b="1"/>
                        <a:t>不适合场景</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400"/>
                      </a:pPr>
                      <a:r>
                        <a:rPr dirty="0"/>
                        <a:t>多租户的公有云服务：</a:t>
                      </a:r>
                    </a:p>
                    <a:p>
                      <a:pPr algn="l">
                        <a:defRPr sz="1400"/>
                      </a:pPr>
                      <a:r>
                        <a:rPr dirty="0"/>
                        <a:t>- 资源强隔离</a:t>
                      </a:r>
                    </a:p>
                    <a:p>
                      <a:pPr algn="l">
                        <a:defRPr sz="1400"/>
                      </a:pPr>
                      <a:r>
                        <a:rPr dirty="0"/>
                        <a:t>- 网络、存储等基础服务依赖物理层</a:t>
                      </a:r>
                    </a:p>
                    <a:p>
                      <a:pPr algn="l">
                        <a:defRPr sz="1400"/>
                      </a:pPr>
                      <a:r>
                        <a:rPr lang="en-US" altLang="zh-CN" dirty="0" smtClean="0"/>
                        <a:t>-</a:t>
                      </a:r>
                      <a:r>
                        <a:rPr lang="zh-CN" altLang="en-US" dirty="0" smtClean="0"/>
                        <a:t> </a:t>
                      </a:r>
                      <a:r>
                        <a:rPr dirty="0" smtClean="0"/>
                        <a:t>Windows</a:t>
                      </a:r>
                      <a:r>
                        <a:rPr dirty="0"/>
                        <a:t>支持要等到2016年</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400"/>
                      </a:pPr>
                      <a:r>
                        <a:rPr dirty="0"/>
                        <a:t>应用的管理：</a:t>
                      </a:r>
                    </a:p>
                    <a:p>
                      <a:pPr algn="l">
                        <a:defRPr sz="1400"/>
                      </a:pPr>
                      <a:r>
                        <a:rPr dirty="0"/>
                        <a:t>- 需要跨服务器进行快速分发、部署和调度</a:t>
                      </a:r>
                    </a:p>
                    <a:p>
                      <a:pPr algn="l">
                        <a:defRPr sz="1400"/>
                      </a:pPr>
                      <a:r>
                        <a:rPr dirty="0"/>
                        <a:t>- 应用需要频繁更新升级</a:t>
                      </a:r>
                    </a:p>
                    <a:p>
                      <a:pPr algn="l">
                        <a:defRPr sz="1400"/>
                      </a:pPr>
                      <a:r>
                        <a:rPr dirty="0"/>
                        <a:t>- 对性能非常敏感</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5"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使用场景</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76402"/>
            <a:ext cx="8229601" cy="1530624"/>
          </a:xfrm>
        </p:spPr>
        <p:txBody>
          <a:bodyPr>
            <a:normAutofit fontScale="47500" lnSpcReduction="20000"/>
          </a:bodyPr>
          <a:lstStyle/>
          <a:p>
            <a:r>
              <a:rPr lang="zh-CN" altLang="en-US" dirty="0" smtClean="0"/>
              <a:t>多次转型</a:t>
            </a:r>
          </a:p>
          <a:p>
            <a:pPr lvl="1"/>
            <a:r>
              <a:rPr lang="zh-CN" altLang="en-US" dirty="0" smtClean="0"/>
              <a:t>专用通信协议</a:t>
            </a:r>
          </a:p>
          <a:p>
            <a:pPr lvl="1"/>
            <a:r>
              <a:rPr lang="zh-CN" altLang="en-US" dirty="0" smtClean="0"/>
              <a:t>物联网智能系统</a:t>
            </a:r>
          </a:p>
          <a:p>
            <a:pPr lvl="1"/>
            <a:r>
              <a:rPr lang="zh-CN" altLang="en-US" dirty="0" smtClean="0"/>
              <a:t>大数据</a:t>
            </a:r>
          </a:p>
          <a:p>
            <a:pPr lvl="1"/>
            <a:r>
              <a:rPr lang="zh-CN" altLang="en-US" dirty="0" smtClean="0"/>
              <a:t>云计算</a:t>
            </a:r>
            <a:endParaRPr lang="en-US" altLang="zh-CN" dirty="0"/>
          </a:p>
        </p:txBody>
      </p:sp>
      <p:sp>
        <p:nvSpPr>
          <p:cNvPr id="7" name="Shape 42"/>
          <p:cNvSpPr>
            <a:spLocks noGrp="1"/>
          </p:cNvSpPr>
          <p:nvPr>
            <p:ph type="title"/>
          </p:nvPr>
        </p:nvSpPr>
        <p:spPr>
          <a:xfrm>
            <a:off x="684212" y="274637"/>
            <a:ext cx="8001001" cy="563563"/>
          </a:xfrm>
          <a:prstGeom prst="rect">
            <a:avLst/>
          </a:prstGeom>
        </p:spPr>
        <p:txBody>
          <a:bodyPr/>
          <a:lstStyle/>
          <a:p>
            <a:pPr defTabSz="876300">
              <a:defRPr sz="2600">
                <a:latin typeface="Times New Roman"/>
                <a:ea typeface="Times New Roman"/>
                <a:cs typeface="Times New Roman"/>
                <a:sym typeface="Times New Roman"/>
              </a:defRPr>
            </a:pPr>
            <a:r>
              <a:rPr lang="zh-CN" altLang="en-US" dirty="0" smtClean="0"/>
              <a:t>关于我自己</a:t>
            </a:r>
            <a:endParaRPr dirty="0">
              <a:latin typeface="文鼎CS中黑"/>
              <a:ea typeface="文鼎CS中黑"/>
              <a:cs typeface="文鼎CS中黑"/>
              <a:sym typeface="文鼎CS中黑"/>
            </a:endParaRPr>
          </a:p>
        </p:txBody>
      </p:sp>
      <p:sp>
        <p:nvSpPr>
          <p:cNvPr id="38" name="Rectangle 7"/>
          <p:cNvSpPr/>
          <p:nvPr/>
        </p:nvSpPr>
        <p:spPr>
          <a:xfrm>
            <a:off x="2333369" y="4005767"/>
            <a:ext cx="2057297" cy="3782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600" b="1" dirty="0" smtClean="0"/>
              <a:t>201</a:t>
            </a:r>
            <a:r>
              <a:rPr lang="en-US" altLang="zh-CN" sz="1600" b="1" dirty="0" smtClean="0"/>
              <a:t>1~2013</a:t>
            </a:r>
            <a:endParaRPr lang="en-US" sz="1600" b="1" dirty="0"/>
          </a:p>
        </p:txBody>
      </p:sp>
      <p:sp>
        <p:nvSpPr>
          <p:cNvPr id="39" name="Rectangle 8"/>
          <p:cNvSpPr/>
          <p:nvPr/>
        </p:nvSpPr>
        <p:spPr>
          <a:xfrm>
            <a:off x="4385284" y="4005767"/>
            <a:ext cx="2222963" cy="37838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600" b="1" dirty="0" smtClean="0"/>
              <a:t>2014</a:t>
            </a:r>
            <a:endParaRPr lang="en-US" sz="1600" b="1" dirty="0"/>
          </a:p>
        </p:txBody>
      </p:sp>
      <p:sp>
        <p:nvSpPr>
          <p:cNvPr id="40" name="Pentagon 11"/>
          <p:cNvSpPr/>
          <p:nvPr/>
        </p:nvSpPr>
        <p:spPr>
          <a:xfrm>
            <a:off x="6608247" y="4005767"/>
            <a:ext cx="2041750" cy="378387"/>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600" b="1" dirty="0" smtClean="0"/>
              <a:t>2015</a:t>
            </a:r>
            <a:r>
              <a:rPr lang="en-US" altLang="zh-CN" sz="1600" b="1" dirty="0" smtClean="0"/>
              <a:t>~</a:t>
            </a:r>
            <a:r>
              <a:rPr lang="zh-CN" altLang="en-US" sz="1600" b="1" dirty="0" smtClean="0"/>
              <a:t>至今</a:t>
            </a:r>
            <a:endParaRPr lang="en-US" sz="1600" b="1" dirty="0"/>
          </a:p>
        </p:txBody>
      </p:sp>
      <p:sp>
        <p:nvSpPr>
          <p:cNvPr id="41" name="Oval 33"/>
          <p:cNvSpPr>
            <a:spLocks noChangeArrowheads="1"/>
          </p:cNvSpPr>
          <p:nvPr/>
        </p:nvSpPr>
        <p:spPr bwMode="auto">
          <a:xfrm>
            <a:off x="3228182" y="4325690"/>
            <a:ext cx="73044" cy="104873"/>
          </a:xfrm>
          <a:prstGeom prst="ellipse">
            <a:avLst/>
          </a:prstGeom>
          <a:solidFill>
            <a:schemeClr val="accent1"/>
          </a:solidFill>
          <a:ln w="12700" algn="ctr">
            <a:solidFill>
              <a:schemeClr val="bg1"/>
            </a:solidFill>
            <a:round/>
            <a:headEnd/>
            <a:tailEnd/>
          </a:ln>
          <a:effectLst/>
        </p:spPr>
        <p:txBody>
          <a:bodyPr wrap="none" anchor="ctr"/>
          <a:lstStyle/>
          <a:p>
            <a:pPr algn="ctr">
              <a:lnSpc>
                <a:spcPct val="90000"/>
              </a:lnSpc>
              <a:spcBef>
                <a:spcPct val="50000"/>
              </a:spcBef>
            </a:pPr>
            <a:endParaRPr lang="en-US" sz="2400" b="1">
              <a:solidFill>
                <a:srgbClr val="000000"/>
              </a:solidFill>
            </a:endParaRPr>
          </a:p>
        </p:txBody>
      </p:sp>
      <p:sp>
        <p:nvSpPr>
          <p:cNvPr id="50" name="Line 32"/>
          <p:cNvSpPr>
            <a:spLocks noChangeShapeType="1"/>
          </p:cNvSpPr>
          <p:nvPr/>
        </p:nvSpPr>
        <p:spPr bwMode="auto">
          <a:xfrm flipV="1">
            <a:off x="3283121" y="4419879"/>
            <a:ext cx="0" cy="234359"/>
          </a:xfrm>
          <a:prstGeom prst="line">
            <a:avLst/>
          </a:prstGeom>
          <a:noFill/>
          <a:ln w="19050">
            <a:solidFill>
              <a:schemeClr val="accent1"/>
            </a:solidFill>
            <a:round/>
            <a:headEnd/>
            <a:tailEnd/>
          </a:ln>
          <a:effectLst/>
        </p:spPr>
        <p:txBody>
          <a:bodyPr wrap="none" anchor="ctr"/>
          <a:lstStyle/>
          <a:p>
            <a:endParaRPr lang="en-US"/>
          </a:p>
        </p:txBody>
      </p:sp>
      <p:sp>
        <p:nvSpPr>
          <p:cNvPr id="51" name="TextBox 30"/>
          <p:cNvSpPr txBox="1"/>
          <p:nvPr/>
        </p:nvSpPr>
        <p:spPr>
          <a:xfrm>
            <a:off x="2495806" y="4784241"/>
            <a:ext cx="1803797" cy="990258"/>
          </a:xfrm>
          <a:prstGeom prst="rect">
            <a:avLst/>
          </a:prstGeom>
          <a:noFill/>
        </p:spPr>
        <p:txBody>
          <a:bodyPr wrap="square" lIns="0" tIns="0" rIns="0" bIns="0" rtlCol="0">
            <a:noAutofit/>
          </a:bodyPr>
          <a:lstStyle/>
          <a:p>
            <a:pPr marL="0" defTabSz="430213">
              <a:lnSpc>
                <a:spcPct val="90000"/>
              </a:lnSpc>
              <a:spcBef>
                <a:spcPts val="600"/>
              </a:spcBef>
              <a:buSzPct val="100000"/>
            </a:pPr>
            <a:r>
              <a:rPr lang="zh-CN" altLang="en-US" sz="1400" b="1" dirty="0" smtClean="0">
                <a:solidFill>
                  <a:schemeClr val="accent1"/>
                </a:solidFill>
                <a:cs typeface="HP Simplified" pitchFamily="34" charset="0"/>
              </a:rPr>
              <a:t>中国电科创新研究院</a:t>
            </a:r>
          </a:p>
          <a:p>
            <a:pPr marL="0" defTabSz="430213">
              <a:lnSpc>
                <a:spcPct val="90000"/>
              </a:lnSpc>
              <a:spcBef>
                <a:spcPts val="600"/>
              </a:spcBef>
              <a:buSzPct val="100000"/>
            </a:pPr>
            <a:r>
              <a:rPr lang="zh-CN" altLang="en-US" sz="1400" dirty="0" smtClean="0">
                <a:solidFill>
                  <a:srgbClr val="000000"/>
                </a:solidFill>
                <a:cs typeface="HP Simplified" pitchFamily="34" charset="0"/>
              </a:rPr>
              <a:t>物联网智能系统研究，</a:t>
            </a:r>
          </a:p>
          <a:p>
            <a:pPr marL="0" defTabSz="430213">
              <a:lnSpc>
                <a:spcPct val="90000"/>
              </a:lnSpc>
              <a:spcBef>
                <a:spcPts val="600"/>
              </a:spcBef>
              <a:buSzPct val="100000"/>
            </a:pPr>
            <a:r>
              <a:rPr lang="zh-CN" altLang="en-US" sz="1400" dirty="0" smtClean="0">
                <a:solidFill>
                  <a:srgbClr val="000000"/>
                </a:solidFill>
                <a:cs typeface="HP Simplified" pitchFamily="34" charset="0"/>
              </a:rPr>
              <a:t>物联网数据处理，</a:t>
            </a:r>
          </a:p>
          <a:p>
            <a:pPr marL="0" defTabSz="430213">
              <a:lnSpc>
                <a:spcPct val="90000"/>
              </a:lnSpc>
              <a:spcBef>
                <a:spcPts val="600"/>
              </a:spcBef>
              <a:buSzPct val="100000"/>
            </a:pPr>
            <a:r>
              <a:rPr lang="en-US" altLang="zh-CN" sz="1400" dirty="0" err="1" smtClean="0">
                <a:solidFill>
                  <a:srgbClr val="000000"/>
                </a:solidFill>
                <a:cs typeface="HP Simplified" pitchFamily="34" charset="0"/>
              </a:rPr>
              <a:t>Webservice</a:t>
            </a:r>
            <a:r>
              <a:rPr lang="zh-CN" altLang="en-US" sz="1400" dirty="0" smtClean="0">
                <a:solidFill>
                  <a:srgbClr val="000000"/>
                </a:solidFill>
                <a:cs typeface="HP Simplified" pitchFamily="34" charset="0"/>
              </a:rPr>
              <a:t>，</a:t>
            </a:r>
            <a:r>
              <a:rPr lang="en-US" altLang="zh-CN" sz="1400" dirty="0" smtClean="0">
                <a:solidFill>
                  <a:srgbClr val="000000"/>
                </a:solidFill>
                <a:cs typeface="HP Simplified" pitchFamily="34" charset="0"/>
              </a:rPr>
              <a:t>Java</a:t>
            </a:r>
          </a:p>
        </p:txBody>
      </p:sp>
      <p:sp>
        <p:nvSpPr>
          <p:cNvPr id="52" name="TextBox 31"/>
          <p:cNvSpPr txBox="1"/>
          <p:nvPr/>
        </p:nvSpPr>
        <p:spPr>
          <a:xfrm>
            <a:off x="801016" y="4784241"/>
            <a:ext cx="1253251" cy="1202583"/>
          </a:xfrm>
          <a:prstGeom prst="rect">
            <a:avLst/>
          </a:prstGeom>
          <a:noFill/>
        </p:spPr>
        <p:txBody>
          <a:bodyPr wrap="square" lIns="0" tIns="0" rIns="0" bIns="0" rtlCol="0">
            <a:noAutofit/>
          </a:bodyPr>
          <a:lstStyle/>
          <a:p>
            <a:pPr marL="0" defTabSz="430213">
              <a:lnSpc>
                <a:spcPct val="90000"/>
              </a:lnSpc>
              <a:spcBef>
                <a:spcPts val="600"/>
              </a:spcBef>
              <a:buSzPct val="100000"/>
            </a:pPr>
            <a:r>
              <a:rPr lang="zh-CN" altLang="en-US" sz="1400" b="1" dirty="0" smtClean="0">
                <a:solidFill>
                  <a:schemeClr val="accent3"/>
                </a:solidFill>
                <a:cs typeface="HP Simplified" pitchFamily="34" charset="0"/>
              </a:rPr>
              <a:t>华北计算所</a:t>
            </a:r>
          </a:p>
          <a:p>
            <a:pPr marL="0" defTabSz="430213">
              <a:lnSpc>
                <a:spcPct val="90000"/>
              </a:lnSpc>
              <a:spcBef>
                <a:spcPts val="600"/>
              </a:spcBef>
              <a:buSzPct val="100000"/>
            </a:pPr>
            <a:r>
              <a:rPr lang="zh-CN" altLang="en-US" sz="1400" b="1" dirty="0" smtClean="0">
                <a:solidFill>
                  <a:schemeClr val="tx1"/>
                </a:solidFill>
                <a:cs typeface="HP Simplified" pitchFamily="34" charset="0"/>
              </a:rPr>
              <a:t>通信协议开发，嵌入式 </a:t>
            </a:r>
            <a:r>
              <a:rPr lang="en-US" altLang="zh-CN" sz="1400" b="1" dirty="0" smtClean="0">
                <a:solidFill>
                  <a:schemeClr val="tx1"/>
                </a:solidFill>
                <a:cs typeface="HP Simplified" pitchFamily="34" charset="0"/>
              </a:rPr>
              <a:t>C</a:t>
            </a:r>
            <a:endParaRPr lang="zh-CN" altLang="en-US" sz="1400" b="1" dirty="0">
              <a:solidFill>
                <a:schemeClr val="tx1"/>
              </a:solidFill>
              <a:cs typeface="HP Simplified" pitchFamily="34" charset="0"/>
            </a:endParaRPr>
          </a:p>
        </p:txBody>
      </p:sp>
      <p:sp>
        <p:nvSpPr>
          <p:cNvPr id="54" name="TextBox 35"/>
          <p:cNvSpPr txBox="1"/>
          <p:nvPr/>
        </p:nvSpPr>
        <p:spPr>
          <a:xfrm>
            <a:off x="4695518" y="4747035"/>
            <a:ext cx="1717808" cy="1329472"/>
          </a:xfrm>
          <a:prstGeom prst="rect">
            <a:avLst/>
          </a:prstGeom>
          <a:noFill/>
        </p:spPr>
        <p:txBody>
          <a:bodyPr wrap="square" lIns="0" tIns="0" rIns="0" bIns="0" rtlCol="0">
            <a:noAutofit/>
          </a:bodyPr>
          <a:lstStyle/>
          <a:p>
            <a:pPr marL="0" defTabSz="430213">
              <a:lnSpc>
                <a:spcPct val="90000"/>
              </a:lnSpc>
              <a:spcBef>
                <a:spcPts val="600"/>
              </a:spcBef>
              <a:buSzPct val="100000"/>
            </a:pPr>
            <a:r>
              <a:rPr lang="zh-CN" altLang="en-US" sz="1400" b="1" dirty="0" smtClean="0">
                <a:solidFill>
                  <a:schemeClr val="accent3"/>
                </a:solidFill>
                <a:cs typeface="HP Simplified" pitchFamily="34" charset="0"/>
              </a:rPr>
              <a:t> 数人科技</a:t>
            </a:r>
          </a:p>
          <a:p>
            <a:pPr marL="0" defTabSz="430213">
              <a:lnSpc>
                <a:spcPct val="90000"/>
              </a:lnSpc>
              <a:spcBef>
                <a:spcPts val="600"/>
              </a:spcBef>
              <a:buSzPct val="100000"/>
            </a:pPr>
            <a:r>
              <a:rPr lang="zh-CN" altLang="en-US" sz="1400" dirty="0" smtClean="0">
                <a:solidFill>
                  <a:srgbClr val="000000"/>
                </a:solidFill>
                <a:cs typeface="HP Simplified" pitchFamily="34" charset="0"/>
              </a:rPr>
              <a:t>大数据开发，</a:t>
            </a:r>
          </a:p>
          <a:p>
            <a:pPr marL="0" defTabSz="430213">
              <a:lnSpc>
                <a:spcPct val="90000"/>
              </a:lnSpc>
              <a:spcBef>
                <a:spcPts val="600"/>
              </a:spcBef>
              <a:buSzPct val="100000"/>
            </a:pPr>
            <a:r>
              <a:rPr lang="zh-CN" altLang="en-US" sz="1400" dirty="0" smtClean="0">
                <a:solidFill>
                  <a:srgbClr val="000000"/>
                </a:solidFill>
                <a:cs typeface="HP Simplified" pitchFamily="34" charset="0"/>
              </a:rPr>
              <a:t>分布式爬虫系统，</a:t>
            </a:r>
          </a:p>
          <a:p>
            <a:pPr marL="0" defTabSz="430213">
              <a:lnSpc>
                <a:spcPct val="90000"/>
              </a:lnSpc>
              <a:spcBef>
                <a:spcPts val="600"/>
              </a:spcBef>
              <a:buSzPct val="100000"/>
            </a:pPr>
            <a:r>
              <a:rPr lang="zh-CN" altLang="en-US" sz="1400" dirty="0" smtClean="0">
                <a:solidFill>
                  <a:srgbClr val="000000"/>
                </a:solidFill>
                <a:cs typeface="HP Simplified" pitchFamily="34" charset="0"/>
              </a:rPr>
              <a:t>机器学习，</a:t>
            </a:r>
          </a:p>
          <a:p>
            <a:pPr marL="0" defTabSz="430213">
              <a:lnSpc>
                <a:spcPct val="90000"/>
              </a:lnSpc>
              <a:spcBef>
                <a:spcPts val="600"/>
              </a:spcBef>
              <a:buSzPct val="100000"/>
            </a:pPr>
            <a:r>
              <a:rPr lang="en-US" altLang="zh-CN" sz="1400" dirty="0" smtClean="0">
                <a:solidFill>
                  <a:srgbClr val="000000"/>
                </a:solidFill>
                <a:cs typeface="HP Simplified" pitchFamily="34" charset="0"/>
              </a:rPr>
              <a:t>Spark</a:t>
            </a:r>
            <a:r>
              <a:rPr lang="zh-CN" altLang="en-US" sz="1400" dirty="0" smtClean="0">
                <a:solidFill>
                  <a:srgbClr val="000000"/>
                </a:solidFill>
                <a:cs typeface="HP Simplified" pitchFamily="34" charset="0"/>
              </a:rPr>
              <a:t>，</a:t>
            </a:r>
            <a:r>
              <a:rPr lang="en-US" altLang="zh-CN" sz="1400" dirty="0" smtClean="0">
                <a:solidFill>
                  <a:srgbClr val="000000"/>
                </a:solidFill>
                <a:cs typeface="HP Simplified" pitchFamily="34" charset="0"/>
              </a:rPr>
              <a:t>Java</a:t>
            </a:r>
            <a:r>
              <a:rPr lang="zh-CN" altLang="en-US" sz="1400" dirty="0" smtClean="0">
                <a:solidFill>
                  <a:srgbClr val="000000"/>
                </a:solidFill>
                <a:cs typeface="HP Simplified" pitchFamily="34" charset="0"/>
              </a:rPr>
              <a:t>，</a:t>
            </a:r>
            <a:r>
              <a:rPr lang="en-US" altLang="zh-CN" sz="1400" dirty="0" smtClean="0">
                <a:solidFill>
                  <a:srgbClr val="000000"/>
                </a:solidFill>
                <a:cs typeface="HP Simplified" pitchFamily="34" charset="0"/>
              </a:rPr>
              <a:t>Scala</a:t>
            </a:r>
          </a:p>
        </p:txBody>
      </p:sp>
      <p:sp>
        <p:nvSpPr>
          <p:cNvPr id="56" name="Oval 34"/>
          <p:cNvSpPr>
            <a:spLocks noChangeArrowheads="1"/>
          </p:cNvSpPr>
          <p:nvPr/>
        </p:nvSpPr>
        <p:spPr bwMode="auto">
          <a:xfrm>
            <a:off x="5261993" y="4365151"/>
            <a:ext cx="73044" cy="104873"/>
          </a:xfrm>
          <a:prstGeom prst="ellipse">
            <a:avLst/>
          </a:prstGeom>
          <a:solidFill>
            <a:schemeClr val="accent3"/>
          </a:solidFill>
          <a:ln w="12700" algn="ctr">
            <a:solidFill>
              <a:schemeClr val="bg1"/>
            </a:solidFill>
            <a:round/>
            <a:headEnd/>
            <a:tailEnd/>
          </a:ln>
          <a:effectLst/>
        </p:spPr>
        <p:txBody>
          <a:bodyPr wrap="none" anchor="ctr"/>
          <a:lstStyle/>
          <a:p>
            <a:pPr algn="ctr">
              <a:lnSpc>
                <a:spcPct val="90000"/>
              </a:lnSpc>
              <a:spcBef>
                <a:spcPct val="50000"/>
              </a:spcBef>
            </a:pPr>
            <a:endParaRPr lang="en-US" sz="2400" b="1">
              <a:solidFill>
                <a:srgbClr val="000000"/>
              </a:solidFill>
            </a:endParaRPr>
          </a:p>
        </p:txBody>
      </p:sp>
      <p:sp>
        <p:nvSpPr>
          <p:cNvPr id="61" name="Line 31"/>
          <p:cNvSpPr>
            <a:spLocks noChangeShapeType="1"/>
          </p:cNvSpPr>
          <p:nvPr/>
        </p:nvSpPr>
        <p:spPr bwMode="auto">
          <a:xfrm flipV="1">
            <a:off x="5298515" y="4447963"/>
            <a:ext cx="0" cy="244007"/>
          </a:xfrm>
          <a:prstGeom prst="line">
            <a:avLst/>
          </a:prstGeom>
          <a:noFill/>
          <a:ln w="19050">
            <a:solidFill>
              <a:schemeClr val="accent3"/>
            </a:solidFill>
            <a:round/>
            <a:headEnd/>
            <a:tailEnd/>
          </a:ln>
          <a:effectLst/>
        </p:spPr>
        <p:txBody>
          <a:bodyPr wrap="none" anchor="ctr"/>
          <a:lstStyle/>
          <a:p>
            <a:endParaRPr lang="en-US"/>
          </a:p>
        </p:txBody>
      </p:sp>
      <p:sp>
        <p:nvSpPr>
          <p:cNvPr id="65" name="Oval 39"/>
          <p:cNvSpPr>
            <a:spLocks noChangeArrowheads="1"/>
          </p:cNvSpPr>
          <p:nvPr/>
        </p:nvSpPr>
        <p:spPr bwMode="auto">
          <a:xfrm>
            <a:off x="7435861" y="4344313"/>
            <a:ext cx="73044" cy="104873"/>
          </a:xfrm>
          <a:prstGeom prst="ellipse">
            <a:avLst/>
          </a:prstGeom>
          <a:solidFill>
            <a:schemeClr val="accent1"/>
          </a:solidFill>
          <a:ln w="12700" algn="ctr">
            <a:solidFill>
              <a:schemeClr val="bg1"/>
            </a:solidFill>
            <a:round/>
            <a:headEnd/>
            <a:tailEnd/>
          </a:ln>
          <a:effectLst/>
        </p:spPr>
        <p:txBody>
          <a:bodyPr wrap="none" anchor="ctr"/>
          <a:lstStyle/>
          <a:p>
            <a:pPr algn="ctr">
              <a:lnSpc>
                <a:spcPct val="90000"/>
              </a:lnSpc>
              <a:spcBef>
                <a:spcPct val="50000"/>
              </a:spcBef>
            </a:pPr>
            <a:endParaRPr lang="en-US" sz="2400" b="1">
              <a:solidFill>
                <a:srgbClr val="000000"/>
              </a:solidFill>
            </a:endParaRPr>
          </a:p>
        </p:txBody>
      </p:sp>
      <p:sp>
        <p:nvSpPr>
          <p:cNvPr id="67" name="TextBox 51"/>
          <p:cNvSpPr txBox="1"/>
          <p:nvPr/>
        </p:nvSpPr>
        <p:spPr>
          <a:xfrm>
            <a:off x="6893592" y="4719069"/>
            <a:ext cx="1561475" cy="1055430"/>
          </a:xfrm>
          <a:prstGeom prst="rect">
            <a:avLst/>
          </a:prstGeom>
          <a:noFill/>
        </p:spPr>
        <p:txBody>
          <a:bodyPr wrap="square" lIns="0" tIns="0" rIns="0" bIns="0" rtlCol="0">
            <a:noAutofit/>
          </a:bodyPr>
          <a:lstStyle/>
          <a:p>
            <a:pPr marL="0" defTabSz="430213">
              <a:lnSpc>
                <a:spcPct val="90000"/>
              </a:lnSpc>
              <a:spcBef>
                <a:spcPts val="600"/>
              </a:spcBef>
              <a:buSzPct val="100000"/>
            </a:pPr>
            <a:r>
              <a:rPr lang="zh-CN" altLang="en-US" sz="1400" b="1" dirty="0" smtClean="0">
                <a:solidFill>
                  <a:schemeClr val="accent1"/>
                </a:solidFill>
                <a:cs typeface="HP Simplified" pitchFamily="34" charset="0"/>
              </a:rPr>
              <a:t>数人云</a:t>
            </a:r>
            <a:endParaRPr lang="en-US" sz="1400" b="1" dirty="0" smtClean="0">
              <a:solidFill>
                <a:schemeClr val="accent1"/>
              </a:solidFill>
              <a:cs typeface="HP Simplified" pitchFamily="34" charset="0"/>
            </a:endParaRPr>
          </a:p>
          <a:p>
            <a:pPr marL="0" defTabSz="430213">
              <a:lnSpc>
                <a:spcPct val="90000"/>
              </a:lnSpc>
              <a:spcBef>
                <a:spcPts val="600"/>
              </a:spcBef>
              <a:buSzPct val="100000"/>
            </a:pPr>
            <a:r>
              <a:rPr lang="zh-CN" altLang="en-US" sz="1400" dirty="0" smtClean="0">
                <a:solidFill>
                  <a:srgbClr val="000000"/>
                </a:solidFill>
                <a:cs typeface="HP Simplified" pitchFamily="34" charset="0"/>
              </a:rPr>
              <a:t>容器云架构，</a:t>
            </a:r>
          </a:p>
          <a:p>
            <a:pPr marL="0" defTabSz="430213">
              <a:lnSpc>
                <a:spcPct val="90000"/>
              </a:lnSpc>
              <a:spcBef>
                <a:spcPts val="600"/>
              </a:spcBef>
              <a:buSzPct val="100000"/>
            </a:pPr>
            <a:r>
              <a:rPr lang="zh-CN" altLang="en-US" sz="1400" dirty="0" smtClean="0">
                <a:solidFill>
                  <a:srgbClr val="000000"/>
                </a:solidFill>
                <a:cs typeface="HP Simplified" pitchFamily="34" charset="0"/>
              </a:rPr>
              <a:t>数人云操作系统，</a:t>
            </a:r>
          </a:p>
          <a:p>
            <a:pPr marL="0" defTabSz="430213">
              <a:lnSpc>
                <a:spcPct val="90000"/>
              </a:lnSpc>
              <a:spcBef>
                <a:spcPts val="600"/>
              </a:spcBef>
              <a:buSzPct val="100000"/>
            </a:pPr>
            <a:r>
              <a:rPr lang="en-US" altLang="zh-CN" sz="1400" dirty="0" err="1" smtClean="0">
                <a:solidFill>
                  <a:srgbClr val="000000"/>
                </a:solidFill>
                <a:cs typeface="HP Simplified" pitchFamily="34" charset="0"/>
              </a:rPr>
              <a:t>Docker</a:t>
            </a:r>
            <a:r>
              <a:rPr lang="zh-CN" altLang="en-US" sz="1400" dirty="0" smtClean="0">
                <a:solidFill>
                  <a:srgbClr val="000000"/>
                </a:solidFill>
                <a:cs typeface="HP Simplified" pitchFamily="34" charset="0"/>
              </a:rPr>
              <a:t>，</a:t>
            </a:r>
            <a:r>
              <a:rPr lang="en-US" altLang="zh-CN" sz="1400" dirty="0" err="1" smtClean="0">
                <a:solidFill>
                  <a:srgbClr val="000000"/>
                </a:solidFill>
                <a:cs typeface="HP Simplified" pitchFamily="34" charset="0"/>
              </a:rPr>
              <a:t>Mesos</a:t>
            </a:r>
            <a:r>
              <a:rPr lang="is-IS" altLang="zh-CN" sz="1400" dirty="0" smtClean="0">
                <a:solidFill>
                  <a:srgbClr val="000000"/>
                </a:solidFill>
                <a:cs typeface="HP Simplified" pitchFamily="34" charset="0"/>
              </a:rPr>
              <a:t>…</a:t>
            </a:r>
            <a:endParaRPr lang="en-US" altLang="zh-CN" sz="1400" dirty="0" smtClean="0">
              <a:solidFill>
                <a:srgbClr val="000000"/>
              </a:solidFill>
              <a:cs typeface="HP Simplified" pitchFamily="34" charset="0"/>
            </a:endParaRPr>
          </a:p>
        </p:txBody>
      </p:sp>
      <p:sp>
        <p:nvSpPr>
          <p:cNvPr id="68" name="Rectangle 8"/>
          <p:cNvSpPr/>
          <p:nvPr/>
        </p:nvSpPr>
        <p:spPr>
          <a:xfrm>
            <a:off x="457200" y="4008377"/>
            <a:ext cx="1876133" cy="375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altLang="zh-CN" sz="1600" b="1" dirty="0" smtClean="0"/>
              <a:t>2007~2010</a:t>
            </a:r>
            <a:endParaRPr lang="en-US" sz="1600" b="1" dirty="0"/>
          </a:p>
        </p:txBody>
      </p:sp>
      <p:sp>
        <p:nvSpPr>
          <p:cNvPr id="69" name="Oval 34"/>
          <p:cNvSpPr>
            <a:spLocks noChangeArrowheads="1"/>
          </p:cNvSpPr>
          <p:nvPr/>
        </p:nvSpPr>
        <p:spPr bwMode="auto">
          <a:xfrm>
            <a:off x="1357314" y="4325690"/>
            <a:ext cx="73044" cy="104873"/>
          </a:xfrm>
          <a:prstGeom prst="ellipse">
            <a:avLst/>
          </a:prstGeom>
          <a:solidFill>
            <a:schemeClr val="accent3"/>
          </a:solidFill>
          <a:ln w="12700" algn="ctr">
            <a:solidFill>
              <a:schemeClr val="bg1"/>
            </a:solidFill>
            <a:round/>
            <a:headEnd/>
            <a:tailEnd/>
          </a:ln>
          <a:effectLst/>
        </p:spPr>
        <p:txBody>
          <a:bodyPr wrap="none" anchor="ctr"/>
          <a:lstStyle/>
          <a:p>
            <a:pPr algn="ctr">
              <a:lnSpc>
                <a:spcPct val="90000"/>
              </a:lnSpc>
              <a:spcBef>
                <a:spcPct val="50000"/>
              </a:spcBef>
            </a:pPr>
            <a:endParaRPr lang="en-US" sz="2400" b="1">
              <a:solidFill>
                <a:srgbClr val="000000"/>
              </a:solidFill>
            </a:endParaRPr>
          </a:p>
        </p:txBody>
      </p:sp>
      <p:sp>
        <p:nvSpPr>
          <p:cNvPr id="70" name="Line 31"/>
          <p:cNvSpPr>
            <a:spLocks noChangeShapeType="1"/>
          </p:cNvSpPr>
          <p:nvPr/>
        </p:nvSpPr>
        <p:spPr bwMode="auto">
          <a:xfrm flipV="1">
            <a:off x="1407399" y="4419879"/>
            <a:ext cx="0" cy="244007"/>
          </a:xfrm>
          <a:prstGeom prst="line">
            <a:avLst/>
          </a:prstGeom>
          <a:noFill/>
          <a:ln w="19050">
            <a:solidFill>
              <a:schemeClr val="accent3"/>
            </a:solidFill>
            <a:round/>
            <a:headEnd/>
            <a:tailEnd/>
          </a:ln>
          <a:effectLst/>
        </p:spPr>
        <p:txBody>
          <a:bodyPr wrap="none" anchor="ctr"/>
          <a:lstStyle/>
          <a:p>
            <a:endParaRPr lang="en-US"/>
          </a:p>
        </p:txBody>
      </p:sp>
      <p:sp>
        <p:nvSpPr>
          <p:cNvPr id="71" name="Line 32"/>
          <p:cNvSpPr>
            <a:spLocks noChangeShapeType="1"/>
          </p:cNvSpPr>
          <p:nvPr/>
        </p:nvSpPr>
        <p:spPr bwMode="auto">
          <a:xfrm flipV="1">
            <a:off x="7472383" y="4445085"/>
            <a:ext cx="0" cy="234359"/>
          </a:xfrm>
          <a:prstGeom prst="line">
            <a:avLst/>
          </a:prstGeom>
          <a:noFill/>
          <a:ln w="19050">
            <a:solidFill>
              <a:schemeClr val="accent1"/>
            </a:solidFill>
            <a:round/>
            <a:headEnd/>
            <a:tailEnd/>
          </a:ln>
          <a:effectLst/>
        </p:spPr>
        <p:txBody>
          <a:bodyPr wrap="none" anchor="ctr"/>
          <a:lstStyle/>
          <a:p>
            <a:endParaRPr lang="en-US"/>
          </a:p>
        </p:txBody>
      </p:sp>
    </p:spTree>
    <p:extLst>
      <p:ext uri="{BB962C8B-B14F-4D97-AF65-F5344CB8AC3E}">
        <p14:creationId xmlns:p14="http://schemas.microsoft.com/office/powerpoint/2010/main" val="144713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body" idx="1"/>
          </p:nvPr>
        </p:nvSpPr>
        <p:spPr>
          <a:prstGeom prst="rect">
            <a:avLst/>
          </a:prstGeom>
        </p:spPr>
        <p:txBody>
          <a:bodyPr/>
          <a:lstStyle/>
          <a:p>
            <a:pPr marL="338137" indent="-338137" defTabSz="904875">
              <a:lnSpc>
                <a:spcPct val="80000"/>
              </a:lnSpc>
              <a:spcBef>
                <a:spcPts val="500"/>
              </a:spcBef>
              <a:buChar char="•"/>
              <a:defRPr sz="2300"/>
            </a:pPr>
            <a:r>
              <a:rPr dirty="0" smtClean="0"/>
              <a:t>Docker</a:t>
            </a:r>
            <a:r>
              <a:rPr lang="zh-CN" altLang="en-US" dirty="0" smtClean="0"/>
              <a:t> </a:t>
            </a:r>
          </a:p>
          <a:p>
            <a:pPr marL="735012" lvl="1" indent="-282575" defTabSz="904875">
              <a:lnSpc>
                <a:spcPct val="80000"/>
              </a:lnSpc>
              <a:spcBef>
                <a:spcPts val="400"/>
              </a:spcBef>
              <a:defRPr sz="2000"/>
            </a:pPr>
            <a:r>
              <a:rPr lang="zh-CN" altLang="en-US" sz="2000" dirty="0"/>
              <a:t>进程级的隔离</a:t>
            </a:r>
          </a:p>
          <a:p>
            <a:pPr marL="735012" lvl="1" indent="-282575" defTabSz="904875">
              <a:lnSpc>
                <a:spcPct val="80000"/>
              </a:lnSpc>
              <a:spcBef>
                <a:spcPts val="400"/>
              </a:spcBef>
              <a:defRPr sz="2000"/>
            </a:pPr>
            <a:r>
              <a:rPr lang="zh-CN" altLang="en-US" sz="2000" dirty="0" smtClean="0"/>
              <a:t>打包应用</a:t>
            </a:r>
            <a:r>
              <a:rPr lang="zh-CN" altLang="en-US" sz="2000" dirty="0"/>
              <a:t>和操作</a:t>
            </a:r>
            <a:r>
              <a:rPr lang="zh-CN" altLang="en-US" sz="2000" dirty="0" smtClean="0"/>
              <a:t>系统依赖</a:t>
            </a:r>
            <a:r>
              <a:rPr lang="zh-CN" altLang="en-US" sz="2000" dirty="0"/>
              <a:t>，</a:t>
            </a:r>
            <a:r>
              <a:rPr lang="zh-CN" altLang="en-US" sz="2000" dirty="0" smtClean="0"/>
              <a:t>共</a:t>
            </a:r>
            <a:r>
              <a:rPr lang="zh-CN" altLang="en-US" sz="2000" dirty="0"/>
              <a:t>享宿</a:t>
            </a:r>
            <a:r>
              <a:rPr lang="zh-CN" altLang="en-US" sz="2000" dirty="0" smtClean="0"/>
              <a:t>主机操作系统</a:t>
            </a:r>
          </a:p>
          <a:p>
            <a:pPr marL="735012" lvl="1" indent="-282575" defTabSz="904875">
              <a:lnSpc>
                <a:spcPct val="80000"/>
              </a:lnSpc>
              <a:spcBef>
                <a:spcPts val="400"/>
              </a:spcBef>
              <a:defRPr sz="2000"/>
            </a:pPr>
            <a:r>
              <a:rPr lang="zh-CN" altLang="en-US" sz="2000" dirty="0" smtClean="0"/>
              <a:t>从</a:t>
            </a:r>
            <a:r>
              <a:rPr lang="zh-CN" altLang="en-US" dirty="0" smtClean="0"/>
              <a:t>应用</a:t>
            </a:r>
            <a:r>
              <a:rPr dirty="0" smtClean="0"/>
              <a:t>运行时</a:t>
            </a:r>
            <a:r>
              <a:rPr lang="zh-CN" altLang="en-US" dirty="0" smtClean="0"/>
              <a:t>角度</a:t>
            </a:r>
            <a:r>
              <a:rPr dirty="0" smtClean="0"/>
              <a:t>提高资源利用率</a:t>
            </a:r>
            <a:endParaRPr dirty="0"/>
          </a:p>
          <a:p>
            <a:pPr marL="735012" lvl="1" indent="-282575" defTabSz="904875">
              <a:lnSpc>
                <a:spcPct val="80000"/>
              </a:lnSpc>
              <a:spcBef>
                <a:spcPts val="400"/>
              </a:spcBef>
              <a:defRPr sz="2000"/>
            </a:pPr>
            <a:r>
              <a:rPr dirty="0" smtClean="0"/>
              <a:t>应用运维工作</a:t>
            </a:r>
            <a:r>
              <a:rPr lang="zh-CN" altLang="en-US" dirty="0" smtClean="0"/>
              <a:t>的</a:t>
            </a:r>
            <a:r>
              <a:rPr dirty="0" smtClean="0"/>
              <a:t>自动化和接口化</a:t>
            </a:r>
            <a:endParaRPr lang="zh-CN" altLang="en-US" dirty="0" smtClean="0"/>
          </a:p>
          <a:p>
            <a:pPr marL="735012" lvl="1" indent="-282575" defTabSz="904875">
              <a:lnSpc>
                <a:spcPct val="80000"/>
              </a:lnSpc>
              <a:spcBef>
                <a:spcPts val="400"/>
              </a:spcBef>
              <a:defRPr sz="2000"/>
            </a:pPr>
            <a:endParaRPr dirty="0"/>
          </a:p>
          <a:p>
            <a:pPr marL="338137" indent="-338137" defTabSz="904875">
              <a:lnSpc>
                <a:spcPct val="80000"/>
              </a:lnSpc>
              <a:spcBef>
                <a:spcPts val="500"/>
              </a:spcBef>
              <a:buChar char="•"/>
              <a:defRPr sz="2300"/>
            </a:pPr>
            <a:r>
              <a:rPr dirty="0" smtClean="0"/>
              <a:t>虚拟机</a:t>
            </a:r>
            <a:endParaRPr lang="zh-CN" altLang="en-US" dirty="0" smtClean="0"/>
          </a:p>
          <a:p>
            <a:pPr marL="735012" lvl="1" indent="-282575" defTabSz="904875">
              <a:lnSpc>
                <a:spcPct val="80000"/>
              </a:lnSpc>
              <a:spcBef>
                <a:spcPts val="400"/>
              </a:spcBef>
              <a:defRPr sz="2000"/>
            </a:pPr>
            <a:r>
              <a:rPr lang="zh-CN" altLang="en-US" dirty="0" smtClean="0"/>
              <a:t>物理资源隔离</a:t>
            </a:r>
          </a:p>
          <a:p>
            <a:pPr marL="735012" lvl="1" indent="-282575" defTabSz="904875">
              <a:lnSpc>
                <a:spcPct val="80000"/>
              </a:lnSpc>
              <a:spcBef>
                <a:spcPts val="400"/>
              </a:spcBef>
              <a:defRPr sz="2000"/>
            </a:pPr>
            <a:r>
              <a:rPr lang="zh-CN" altLang="en-US" dirty="0" smtClean="0"/>
              <a:t>独立完整的</a:t>
            </a:r>
            <a:r>
              <a:rPr lang="zh-CN" altLang="en-US" dirty="0"/>
              <a:t>操作</a:t>
            </a:r>
            <a:r>
              <a:rPr lang="zh-CN" altLang="en-US" dirty="0" smtClean="0"/>
              <a:t>系统</a:t>
            </a:r>
          </a:p>
          <a:p>
            <a:pPr marL="735012" lvl="1" indent="-282575" defTabSz="904875">
              <a:lnSpc>
                <a:spcPct val="80000"/>
              </a:lnSpc>
              <a:spcBef>
                <a:spcPts val="400"/>
              </a:spcBef>
              <a:defRPr sz="2000"/>
            </a:pPr>
            <a:r>
              <a:rPr lang="zh-CN" altLang="en-US" dirty="0" smtClean="0"/>
              <a:t>从</a:t>
            </a:r>
            <a:r>
              <a:rPr dirty="0" smtClean="0"/>
              <a:t>资源规划</a:t>
            </a:r>
            <a:r>
              <a:rPr lang="zh-CN" altLang="en-US" dirty="0" smtClean="0"/>
              <a:t>角度</a:t>
            </a:r>
            <a:r>
              <a:rPr dirty="0" smtClean="0"/>
              <a:t>提高资源利用率</a:t>
            </a:r>
            <a:endParaRPr dirty="0"/>
          </a:p>
          <a:p>
            <a:pPr marL="735012" lvl="1" indent="-282575" defTabSz="904875">
              <a:lnSpc>
                <a:spcPct val="80000"/>
              </a:lnSpc>
              <a:spcBef>
                <a:spcPts val="400"/>
              </a:spcBef>
              <a:defRPr sz="2000"/>
            </a:pPr>
            <a:r>
              <a:rPr dirty="0" smtClean="0"/>
              <a:t>服务器管理</a:t>
            </a:r>
            <a:r>
              <a:rPr lang="zh-CN" altLang="en-US" dirty="0" smtClean="0"/>
              <a:t>的</a:t>
            </a:r>
            <a:r>
              <a:rPr dirty="0" smtClean="0"/>
              <a:t>自动化和接口化</a:t>
            </a:r>
            <a:endParaRPr dirty="0"/>
          </a:p>
        </p:txBody>
      </p:sp>
      <p:sp>
        <p:nvSpPr>
          <p:cNvPr id="5"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结论</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684212" y="274637"/>
            <a:ext cx="8001001" cy="850901"/>
          </a:xfrm>
          <a:prstGeom prst="rect">
            <a:avLst/>
          </a:prstGeom>
        </p:spPr>
        <p:txBody>
          <a:bodyPr/>
          <a:lstStyle/>
          <a:p>
            <a:pPr>
              <a:defRPr sz="2800">
                <a:latin typeface="文鼎CS中黑"/>
                <a:ea typeface="文鼎CS中黑"/>
                <a:cs typeface="文鼎CS中黑"/>
                <a:sym typeface="文鼎CS中黑"/>
              </a:defRPr>
            </a:pPr>
            <a:r>
              <a:rPr dirty="0" smtClean="0"/>
              <a:t>为什么使用</a:t>
            </a:r>
            <a:r>
              <a:rPr lang="zh-CN" altLang="en-US" dirty="0" smtClean="0"/>
              <a:t> </a:t>
            </a:r>
            <a:r>
              <a:rPr dirty="0" smtClean="0">
                <a:latin typeface="Times New Roman"/>
                <a:ea typeface="Times New Roman"/>
                <a:cs typeface="Times New Roman"/>
                <a:sym typeface="Times New Roman"/>
              </a:rPr>
              <a:t>Docker</a:t>
            </a:r>
            <a:endParaRPr dirty="0">
              <a:latin typeface="Times New Roman"/>
              <a:ea typeface="Times New Roman"/>
              <a:cs typeface="Times New Roman"/>
              <a:sym typeface="Times New Roman"/>
            </a:endParaRPr>
          </a:p>
        </p:txBody>
      </p:sp>
      <p:graphicFrame>
        <p:nvGraphicFramePr>
          <p:cNvPr id="2" name="图表 1"/>
          <p:cNvGraphicFramePr/>
          <p:nvPr>
            <p:extLst>
              <p:ext uri="{D42A27DB-BD31-4B8C-83A1-F6EECF244321}">
                <p14:modId xmlns:p14="http://schemas.microsoft.com/office/powerpoint/2010/main" val="2004892252"/>
              </p:ext>
            </p:extLst>
          </p:nvPr>
        </p:nvGraphicFramePr>
        <p:xfrm>
          <a:off x="1636712" y="178530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684212" y="274637"/>
            <a:ext cx="8001001" cy="850901"/>
          </a:xfrm>
          <a:prstGeom prst="rect">
            <a:avLst/>
          </a:prstGeom>
        </p:spPr>
        <p:txBody>
          <a:bodyPr/>
          <a:lstStyle/>
          <a:p>
            <a:pPr>
              <a:defRPr sz="2800">
                <a:latin typeface="文鼎CS中黑"/>
                <a:ea typeface="文鼎CS中黑"/>
                <a:cs typeface="文鼎CS中黑"/>
                <a:sym typeface="文鼎CS中黑"/>
              </a:defRPr>
            </a:pPr>
            <a:r>
              <a:rPr dirty="0" smtClean="0"/>
              <a:t>为什么</a:t>
            </a:r>
            <a:r>
              <a:rPr lang="zh-CN" altLang="en-US" dirty="0" smtClean="0"/>
              <a:t>是 </a:t>
            </a:r>
            <a:r>
              <a:rPr dirty="0" smtClean="0">
                <a:latin typeface="Times New Roman"/>
                <a:ea typeface="Times New Roman"/>
                <a:cs typeface="Times New Roman"/>
                <a:sym typeface="Times New Roman"/>
              </a:rPr>
              <a:t>Docker</a:t>
            </a:r>
            <a:endParaRPr dirty="0">
              <a:latin typeface="Times New Roman"/>
              <a:ea typeface="Times New Roman"/>
              <a:cs typeface="Times New Roman"/>
              <a:sym typeface="Times New Roman"/>
            </a:endParaRPr>
          </a:p>
        </p:txBody>
      </p:sp>
      <p:graphicFrame>
        <p:nvGraphicFramePr>
          <p:cNvPr id="2" name="图表 1"/>
          <p:cNvGraphicFramePr/>
          <p:nvPr>
            <p:extLst>
              <p:ext uri="{D42A27DB-BD31-4B8C-83A1-F6EECF244321}">
                <p14:modId xmlns:p14="http://schemas.microsoft.com/office/powerpoint/2010/main" val="728541268"/>
              </p:ext>
            </p:extLst>
          </p:nvPr>
        </p:nvGraphicFramePr>
        <p:xfrm>
          <a:off x="1636712" y="178530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917053"/>
      </p:ext>
    </p:extLst>
  </p:cSld>
  <p:clrMapOvr>
    <a:masterClrMapping/>
  </p:clrMapOvr>
  <p:transition spd="slow">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546" y="2934710"/>
            <a:ext cx="8229600" cy="1143001"/>
          </a:xfrm>
        </p:spPr>
        <p:txBody>
          <a:bodyPr/>
          <a:lstStyle/>
          <a:p>
            <a:r>
              <a:rPr kumimoji="1" lang="en-US" altLang="zh-CN" dirty="0" err="1" smtClean="0"/>
              <a:t>Docker</a:t>
            </a:r>
            <a:r>
              <a:rPr kumimoji="1" lang="zh-CN" altLang="en-US" dirty="0" smtClean="0"/>
              <a:t> 生态</a:t>
            </a:r>
            <a:endParaRPr kumimoji="1" lang="zh-CN" altLang="en-US" dirty="0"/>
          </a:p>
        </p:txBody>
      </p:sp>
    </p:spTree>
    <p:extLst>
      <p:ext uri="{BB962C8B-B14F-4D97-AF65-F5344CB8AC3E}">
        <p14:creationId xmlns:p14="http://schemas.microsoft.com/office/powerpoint/2010/main" val="179221344"/>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body" idx="1"/>
          </p:nvPr>
        </p:nvSpPr>
        <p:spPr>
          <a:xfrm>
            <a:off x="684212" y="1746250"/>
            <a:ext cx="8070851" cy="4203700"/>
          </a:xfrm>
          <a:prstGeom prst="rect">
            <a:avLst/>
          </a:prstGeom>
        </p:spPr>
        <p:txBody>
          <a:bodyPr>
            <a:normAutofit fontScale="92500" lnSpcReduction="10000"/>
          </a:bodyPr>
          <a:lstStyle/>
          <a:p>
            <a:pPr>
              <a:spcBef>
                <a:spcPts val="400"/>
              </a:spcBef>
              <a:buChar char="•"/>
              <a:defRPr sz="2000">
                <a:latin typeface="Times New Roman"/>
                <a:ea typeface="Times New Roman"/>
                <a:cs typeface="Times New Roman"/>
                <a:sym typeface="Times New Roman"/>
              </a:defRPr>
            </a:pPr>
            <a:r>
              <a:rPr dirty="0"/>
              <a:t>编排工具</a:t>
            </a:r>
          </a:p>
          <a:p>
            <a:pPr marL="800100" lvl="1" indent="-342900">
              <a:spcBef>
                <a:spcPts val="400"/>
              </a:spcBef>
              <a:buChar char="•"/>
              <a:defRPr sz="2000">
                <a:latin typeface="Times New Roman"/>
                <a:ea typeface="Times New Roman"/>
                <a:cs typeface="Times New Roman"/>
                <a:sym typeface="Times New Roman"/>
              </a:defRPr>
            </a:pPr>
            <a:r>
              <a:rPr dirty="0"/>
              <a:t>Docker Machine</a:t>
            </a:r>
          </a:p>
          <a:p>
            <a:pPr marL="800100" lvl="1" indent="-342900">
              <a:spcBef>
                <a:spcPts val="400"/>
              </a:spcBef>
              <a:buChar char="•"/>
              <a:defRPr sz="2000">
                <a:latin typeface="Times New Roman"/>
                <a:ea typeface="Times New Roman"/>
                <a:cs typeface="Times New Roman"/>
                <a:sym typeface="Times New Roman"/>
              </a:defRPr>
            </a:pPr>
            <a:r>
              <a:rPr dirty="0"/>
              <a:t>Docker </a:t>
            </a:r>
            <a:r>
              <a:rPr dirty="0" smtClean="0"/>
              <a:t>Compose</a:t>
            </a:r>
            <a:endParaRPr lang="zh-CN" altLang="en-US" dirty="0" smtClean="0"/>
          </a:p>
          <a:p>
            <a:pPr marL="800100" lvl="1" indent="-342900">
              <a:spcBef>
                <a:spcPts val="400"/>
              </a:spcBef>
              <a:buChar char="•"/>
              <a:defRPr sz="2000">
                <a:latin typeface="Times New Roman"/>
                <a:ea typeface="Times New Roman"/>
                <a:cs typeface="Times New Roman"/>
                <a:sym typeface="Times New Roman"/>
              </a:defRPr>
            </a:pPr>
            <a:r>
              <a:rPr lang="en-US" altLang="zh-CN" dirty="0" smtClean="0"/>
              <a:t>Marathon</a:t>
            </a:r>
            <a:endParaRPr dirty="0"/>
          </a:p>
          <a:p>
            <a:pPr>
              <a:spcBef>
                <a:spcPts val="400"/>
              </a:spcBef>
              <a:buChar char="•"/>
              <a:defRPr sz="2000">
                <a:latin typeface="Times New Roman"/>
                <a:ea typeface="Times New Roman"/>
                <a:cs typeface="Times New Roman"/>
                <a:sym typeface="Times New Roman"/>
              </a:defRPr>
            </a:pPr>
            <a:r>
              <a:rPr dirty="0" smtClean="0"/>
              <a:t>集群工具</a:t>
            </a:r>
          </a:p>
          <a:p>
            <a:pPr marL="800100" lvl="1" indent="-342900">
              <a:spcBef>
                <a:spcPts val="400"/>
              </a:spcBef>
              <a:buChar char="•"/>
              <a:defRPr sz="2000">
                <a:latin typeface="Times New Roman"/>
                <a:ea typeface="Times New Roman"/>
                <a:cs typeface="Times New Roman"/>
                <a:sym typeface="Times New Roman"/>
              </a:defRPr>
            </a:pPr>
            <a:r>
              <a:rPr lang="en-US" altLang="zh-CN" dirty="0" err="1" smtClean="0"/>
              <a:t>Mesos</a:t>
            </a:r>
            <a:endParaRPr lang="zh-CN" altLang="en-US" dirty="0" smtClean="0"/>
          </a:p>
          <a:p>
            <a:pPr marL="800100" lvl="1" indent="-342900">
              <a:spcBef>
                <a:spcPts val="400"/>
              </a:spcBef>
              <a:buChar char="•"/>
              <a:defRPr sz="2000">
                <a:latin typeface="Times New Roman"/>
                <a:ea typeface="Times New Roman"/>
                <a:cs typeface="Times New Roman"/>
                <a:sym typeface="Times New Roman"/>
              </a:defRPr>
            </a:pPr>
            <a:r>
              <a:rPr lang="en-US" altLang="zh-CN" dirty="0" err="1" smtClean="0"/>
              <a:t>Kubernetes</a:t>
            </a:r>
            <a:endParaRPr lang="zh-CN" altLang="en-US" dirty="0" smtClean="0"/>
          </a:p>
          <a:p>
            <a:pPr marL="800100" lvl="1" indent="-342900">
              <a:spcBef>
                <a:spcPts val="400"/>
              </a:spcBef>
              <a:buChar char="•"/>
              <a:defRPr sz="2000">
                <a:latin typeface="Times New Roman"/>
                <a:ea typeface="Times New Roman"/>
                <a:cs typeface="Times New Roman"/>
                <a:sym typeface="Times New Roman"/>
              </a:defRPr>
            </a:pPr>
            <a:r>
              <a:rPr dirty="0" smtClean="0"/>
              <a:t>Swarm</a:t>
            </a:r>
            <a:endParaRPr dirty="0"/>
          </a:p>
          <a:p>
            <a:pPr>
              <a:spcBef>
                <a:spcPts val="400"/>
              </a:spcBef>
              <a:buChar char="•"/>
              <a:defRPr sz="2000">
                <a:latin typeface="Times New Roman"/>
                <a:ea typeface="Times New Roman"/>
                <a:cs typeface="Times New Roman"/>
                <a:sym typeface="Times New Roman"/>
              </a:defRPr>
            </a:pPr>
            <a:r>
              <a:rPr dirty="0"/>
              <a:t>镜像仓库</a:t>
            </a:r>
          </a:p>
          <a:p>
            <a:pPr marL="800100" lvl="1" indent="-342900">
              <a:spcBef>
                <a:spcPts val="400"/>
              </a:spcBef>
              <a:buChar char="•"/>
              <a:defRPr sz="2000">
                <a:latin typeface="Times New Roman"/>
                <a:ea typeface="Times New Roman"/>
                <a:cs typeface="Times New Roman"/>
                <a:sym typeface="Times New Roman"/>
              </a:defRPr>
            </a:pPr>
            <a:r>
              <a:rPr dirty="0"/>
              <a:t>Docker Registry</a:t>
            </a:r>
          </a:p>
          <a:p>
            <a:pPr>
              <a:spcBef>
                <a:spcPts val="400"/>
              </a:spcBef>
              <a:buChar char="•"/>
              <a:defRPr sz="2000">
                <a:latin typeface="文鼎CS大黑"/>
                <a:ea typeface="文鼎CS大黑"/>
                <a:cs typeface="文鼎CS大黑"/>
                <a:sym typeface="文鼎CS大黑"/>
              </a:defRPr>
            </a:pPr>
            <a:r>
              <a:rPr dirty="0"/>
              <a:t>持续集成</a:t>
            </a:r>
          </a:p>
          <a:p>
            <a:pPr marL="800100" lvl="1" indent="-342900">
              <a:spcBef>
                <a:spcPts val="400"/>
              </a:spcBef>
              <a:buChar char="•"/>
              <a:defRPr sz="2000">
                <a:latin typeface="文鼎CS大黑"/>
                <a:ea typeface="文鼎CS大黑"/>
                <a:cs typeface="文鼎CS大黑"/>
                <a:sym typeface="文鼎CS大黑"/>
              </a:defRPr>
            </a:pPr>
            <a:r>
              <a:rPr dirty="0"/>
              <a:t>Jenkins Docker </a:t>
            </a:r>
            <a:r>
              <a:rPr dirty="0" smtClean="0"/>
              <a:t>plugin</a:t>
            </a:r>
            <a:endParaRPr lang="zh-CN" altLang="en-US" dirty="0" smtClean="0"/>
          </a:p>
          <a:p>
            <a:pPr marL="800100" lvl="1" indent="-342900">
              <a:spcBef>
                <a:spcPts val="400"/>
              </a:spcBef>
              <a:buChar char="•"/>
              <a:defRPr sz="2000">
                <a:latin typeface="文鼎CS大黑"/>
                <a:ea typeface="文鼎CS大黑"/>
                <a:cs typeface="文鼎CS大黑"/>
                <a:sym typeface="文鼎CS大黑"/>
              </a:defRPr>
            </a:pPr>
            <a:r>
              <a:rPr lang="en-US" altLang="zh-CN" dirty="0" smtClean="0"/>
              <a:t>Drone</a:t>
            </a:r>
            <a:endParaRPr dirty="0"/>
          </a:p>
        </p:txBody>
      </p:sp>
      <p:sp>
        <p:nvSpPr>
          <p:cNvPr id="5"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周边工具</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p:cNvSpPr>
          <p:nvPr>
            <p:ph type="body" idx="1"/>
          </p:nvPr>
        </p:nvSpPr>
        <p:spPr>
          <a:xfrm>
            <a:off x="684212" y="1746250"/>
            <a:ext cx="8070851" cy="4203700"/>
          </a:xfrm>
          <a:prstGeom prst="rect">
            <a:avLst/>
          </a:prstGeom>
        </p:spPr>
        <p:txBody>
          <a:bodyPr/>
          <a:lstStyle/>
          <a:p>
            <a:pPr>
              <a:spcBef>
                <a:spcPts val="400"/>
              </a:spcBef>
              <a:buChar char="•"/>
              <a:defRPr sz="2000">
                <a:latin typeface="Times New Roman"/>
                <a:ea typeface="Times New Roman"/>
                <a:cs typeface="Times New Roman"/>
                <a:sym typeface="Times New Roman"/>
              </a:defRPr>
            </a:pPr>
            <a:r>
              <a:rPr dirty="0"/>
              <a:t>配置管理</a:t>
            </a:r>
          </a:p>
          <a:p>
            <a:pPr marL="800100" lvl="1" indent="-342900">
              <a:spcBef>
                <a:spcPts val="400"/>
              </a:spcBef>
              <a:buChar char="•"/>
              <a:defRPr sz="2000">
                <a:latin typeface="Times New Roman"/>
                <a:ea typeface="Times New Roman"/>
                <a:cs typeface="Times New Roman"/>
                <a:sym typeface="Times New Roman"/>
              </a:defRPr>
            </a:pPr>
            <a:r>
              <a:rPr dirty="0"/>
              <a:t>Chef</a:t>
            </a:r>
          </a:p>
          <a:p>
            <a:pPr marL="800100" lvl="1" indent="-342900">
              <a:spcBef>
                <a:spcPts val="400"/>
              </a:spcBef>
              <a:buChar char="•"/>
              <a:defRPr sz="2000">
                <a:latin typeface="Times New Roman"/>
                <a:ea typeface="Times New Roman"/>
                <a:cs typeface="Times New Roman"/>
                <a:sym typeface="Times New Roman"/>
              </a:defRPr>
            </a:pPr>
            <a:r>
              <a:rPr dirty="0"/>
              <a:t>Puppet</a:t>
            </a:r>
          </a:p>
          <a:p>
            <a:pPr marL="800100" lvl="1" indent="-342900">
              <a:spcBef>
                <a:spcPts val="400"/>
              </a:spcBef>
              <a:buChar char="•"/>
              <a:defRPr sz="2000">
                <a:latin typeface="Times New Roman"/>
                <a:ea typeface="Times New Roman"/>
                <a:cs typeface="Times New Roman"/>
                <a:sym typeface="Times New Roman"/>
              </a:defRPr>
            </a:pPr>
            <a:r>
              <a:rPr dirty="0"/>
              <a:t>Ansible</a:t>
            </a:r>
          </a:p>
          <a:p>
            <a:pPr>
              <a:spcBef>
                <a:spcPts val="400"/>
              </a:spcBef>
              <a:buChar char="•"/>
              <a:defRPr sz="2000">
                <a:latin typeface="Times New Roman"/>
                <a:ea typeface="Times New Roman"/>
                <a:cs typeface="Times New Roman"/>
                <a:sym typeface="Times New Roman"/>
              </a:defRPr>
            </a:pPr>
            <a:r>
              <a:rPr dirty="0"/>
              <a:t>监控工具</a:t>
            </a:r>
          </a:p>
          <a:p>
            <a:pPr marL="800100" lvl="1" indent="-342900">
              <a:spcBef>
                <a:spcPts val="400"/>
              </a:spcBef>
              <a:buChar char="•"/>
              <a:defRPr sz="2000">
                <a:latin typeface="Times New Roman"/>
                <a:ea typeface="Times New Roman"/>
                <a:cs typeface="Times New Roman"/>
                <a:sym typeface="Times New Roman"/>
              </a:defRPr>
            </a:pPr>
            <a:r>
              <a:rPr lang="en-US" altLang="zh-CN" dirty="0" err="1" smtClean="0"/>
              <a:t>C</a:t>
            </a:r>
            <a:r>
              <a:rPr dirty="0" err="1" smtClean="0"/>
              <a:t>Advisor</a:t>
            </a:r>
            <a:endParaRPr dirty="0"/>
          </a:p>
          <a:p>
            <a:pPr marL="800100" lvl="1" indent="-342900">
              <a:spcBef>
                <a:spcPts val="400"/>
              </a:spcBef>
              <a:buChar char="•"/>
              <a:defRPr sz="2000">
                <a:latin typeface="Times New Roman"/>
                <a:ea typeface="Times New Roman"/>
                <a:cs typeface="Times New Roman"/>
                <a:sym typeface="Times New Roman"/>
              </a:defRPr>
            </a:pPr>
            <a:r>
              <a:rPr dirty="0"/>
              <a:t>Scout</a:t>
            </a:r>
          </a:p>
          <a:p>
            <a:pPr>
              <a:spcBef>
                <a:spcPts val="400"/>
              </a:spcBef>
              <a:buChar char="•"/>
              <a:defRPr sz="2000">
                <a:latin typeface="Times New Roman"/>
                <a:ea typeface="Times New Roman"/>
                <a:cs typeface="Times New Roman"/>
                <a:sym typeface="Times New Roman"/>
              </a:defRPr>
            </a:pPr>
            <a:r>
              <a:rPr dirty="0"/>
              <a:t>进程管理</a:t>
            </a:r>
          </a:p>
          <a:p>
            <a:pPr marL="800100" lvl="1" indent="-342900">
              <a:spcBef>
                <a:spcPts val="400"/>
              </a:spcBef>
              <a:buChar char="•"/>
              <a:defRPr sz="2000">
                <a:latin typeface="Times New Roman"/>
                <a:ea typeface="Times New Roman"/>
                <a:cs typeface="Times New Roman"/>
                <a:sym typeface="Times New Roman"/>
              </a:defRPr>
            </a:pPr>
            <a:r>
              <a:rPr dirty="0"/>
              <a:t>Supervisor</a:t>
            </a:r>
          </a:p>
          <a:p>
            <a:pPr>
              <a:spcBef>
                <a:spcPts val="400"/>
              </a:spcBef>
              <a:buChar char="•"/>
              <a:defRPr sz="2000">
                <a:latin typeface="文鼎CS大黑"/>
                <a:ea typeface="文鼎CS大黑"/>
                <a:cs typeface="文鼎CS大黑"/>
                <a:sym typeface="文鼎CS大黑"/>
              </a:defRPr>
            </a:pPr>
            <a:r>
              <a:rPr dirty="0"/>
              <a:t>日志管理</a:t>
            </a:r>
          </a:p>
          <a:p>
            <a:pPr marL="800100" lvl="1" indent="-342900">
              <a:spcBef>
                <a:spcPts val="400"/>
              </a:spcBef>
              <a:buChar char="•"/>
              <a:defRPr sz="2000">
                <a:latin typeface="文鼎CS大黑"/>
                <a:ea typeface="文鼎CS大黑"/>
                <a:cs typeface="文鼎CS大黑"/>
                <a:sym typeface="文鼎CS大黑"/>
              </a:defRPr>
            </a:pPr>
            <a:r>
              <a:rPr dirty="0"/>
              <a:t>Logspout + ELK</a:t>
            </a:r>
          </a:p>
        </p:txBody>
      </p:sp>
      <p:sp>
        <p:nvSpPr>
          <p:cNvPr id="5" name="Shape 104"/>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周边工具</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dirty="0"/>
              <a:t>Docker </a:t>
            </a:r>
            <a:r>
              <a:rPr lang="zh-CN" altLang="en-US" dirty="0" smtClean="0"/>
              <a:t>集群管理</a:t>
            </a:r>
            <a:r>
              <a:rPr dirty="0" smtClean="0"/>
              <a:t>-k8s</a:t>
            </a:r>
            <a:r>
              <a:rPr dirty="0"/>
              <a:t>, mesos, swarm</a:t>
            </a:r>
          </a:p>
        </p:txBody>
      </p:sp>
      <p:pic>
        <p:nvPicPr>
          <p:cNvPr id="211" name="pasted-image.png"/>
          <p:cNvPicPr>
            <a:picLocks noChangeAspect="1"/>
          </p:cNvPicPr>
          <p:nvPr/>
        </p:nvPicPr>
        <p:blipFill>
          <a:blip r:embed="rId3">
            <a:extLst/>
          </a:blip>
          <a:stretch>
            <a:fillRect/>
          </a:stretch>
        </p:blipFill>
        <p:spPr>
          <a:xfrm>
            <a:off x="1166191" y="1028044"/>
            <a:ext cx="6545194" cy="528061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的过去</a:t>
            </a:r>
            <a:endParaRPr dirty="0"/>
          </a:p>
        </p:txBody>
      </p:sp>
      <p:sp>
        <p:nvSpPr>
          <p:cNvPr id="2" name="文本占位符 1"/>
          <p:cNvSpPr>
            <a:spLocks noGrp="1"/>
          </p:cNvSpPr>
          <p:nvPr>
            <p:ph type="body" sz="quarter" idx="1"/>
          </p:nvPr>
        </p:nvSpPr>
        <p:spPr/>
        <p:txBody>
          <a:bodyPr/>
          <a:lstStyle/>
          <a:p>
            <a:endParaRPr kumimoji="1" lang="zh-CN" altLang="en-US"/>
          </a:p>
        </p:txBody>
      </p:sp>
      <p:pic>
        <p:nvPicPr>
          <p:cNvPr id="7" name="Picture 4"/>
          <p:cNvPicPr>
            <a:picLocks noChangeAspect="1"/>
          </p:cNvPicPr>
          <p:nvPr/>
        </p:nvPicPr>
        <p:blipFill>
          <a:blip r:embed="rId2"/>
          <a:stretch>
            <a:fillRect/>
          </a:stretch>
        </p:blipFill>
        <p:spPr>
          <a:xfrm>
            <a:off x="331046" y="1747777"/>
            <a:ext cx="8481908" cy="3689049"/>
          </a:xfrm>
          <a:prstGeom prst="rect">
            <a:avLst/>
          </a:prstGeom>
        </p:spPr>
      </p:pic>
      <p:sp>
        <p:nvSpPr>
          <p:cNvPr id="8" name="Shape 214"/>
          <p:cNvSpPr txBox="1">
            <a:spLocks/>
          </p:cNvSpPr>
          <p:nvPr/>
        </p:nvSpPr>
        <p:spPr>
          <a:xfrm>
            <a:off x="457200" y="1600200"/>
            <a:ext cx="2887884" cy="62213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容器历史</a:t>
            </a:r>
            <a:endParaRPr lang="zh-CN" altLang="en-US" sz="2400" dirty="0">
              <a:latin typeface="MyriadRegular"/>
              <a:ea typeface="MyriadRegular"/>
              <a:cs typeface="MyriadRegular"/>
              <a:sym typeface="MyriadRegular"/>
            </a:endParaRPr>
          </a:p>
        </p:txBody>
      </p:sp>
    </p:spTree>
    <p:extLst>
      <p:ext uri="{BB962C8B-B14F-4D97-AF65-F5344CB8AC3E}">
        <p14:creationId xmlns:p14="http://schemas.microsoft.com/office/powerpoint/2010/main" val="492642052"/>
      </p:ext>
    </p:extLst>
  </p:cSld>
  <p:clrMapOvr>
    <a:masterClrMapping/>
  </p:clrMapOvr>
  <p:transition spd="slow">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的现在</a:t>
            </a:r>
            <a:endParaRPr dirty="0"/>
          </a:p>
        </p:txBody>
      </p:sp>
      <p:sp>
        <p:nvSpPr>
          <p:cNvPr id="6" name="Shape 214"/>
          <p:cNvSpPr txBox="1">
            <a:spLocks/>
          </p:cNvSpPr>
          <p:nvPr/>
        </p:nvSpPr>
        <p:spPr>
          <a:xfrm>
            <a:off x="457200" y="1600200"/>
            <a:ext cx="2887884" cy="62213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en-US" altLang="zh-CN" sz="2400" dirty="0" err="1" smtClean="0">
                <a:latin typeface="MyriadRegular"/>
                <a:ea typeface="MyriadRegular"/>
                <a:cs typeface="MyriadRegular"/>
                <a:sym typeface="MyriadRegular"/>
              </a:rPr>
              <a:t>Docker</a:t>
            </a:r>
            <a:r>
              <a:rPr lang="zh-CN" altLang="en-US" sz="2400" dirty="0" smtClean="0">
                <a:latin typeface="MyriadRegular"/>
                <a:ea typeface="MyriadRegular"/>
                <a:cs typeface="MyriadRegular"/>
                <a:sym typeface="MyriadRegular"/>
              </a:rPr>
              <a:t> </a:t>
            </a:r>
            <a:r>
              <a:rPr lang="en-US" altLang="zh-CN" sz="2400" dirty="0" smtClean="0">
                <a:latin typeface="MyriadRegular"/>
                <a:ea typeface="MyriadRegular"/>
                <a:cs typeface="MyriadRegular"/>
                <a:sym typeface="MyriadRegular"/>
              </a:rPr>
              <a:t>1.11</a:t>
            </a:r>
            <a:endParaRPr lang="zh-CN" altLang="en-US" sz="2400" dirty="0">
              <a:latin typeface="MyriadRegular"/>
              <a:ea typeface="MyriadRegular"/>
              <a:cs typeface="MyriadRegular"/>
              <a:sym typeface="MyriadRegular"/>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22339"/>
            <a:ext cx="3721066" cy="390567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067" y="2222339"/>
            <a:ext cx="4343123" cy="3796748"/>
          </a:xfrm>
          <a:prstGeom prst="rect">
            <a:avLst/>
          </a:prstGeom>
        </p:spPr>
      </p:pic>
    </p:spTree>
    <p:extLst>
      <p:ext uri="{BB962C8B-B14F-4D97-AF65-F5344CB8AC3E}">
        <p14:creationId xmlns:p14="http://schemas.microsoft.com/office/powerpoint/2010/main" val="1656716023"/>
      </p:ext>
    </p:extLst>
  </p:cSld>
  <p:clrMapOvr>
    <a:masterClrMapping/>
  </p:clrMapOvr>
  <p:transition spd="slow">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en-US" altLang="zh-CN" dirty="0" err="1" smtClean="0"/>
              <a:t>Docker</a:t>
            </a:r>
            <a:r>
              <a:rPr lang="zh-CN" altLang="en-US" dirty="0" smtClean="0"/>
              <a:t> 的未来</a:t>
            </a:r>
            <a:endParaRPr dirty="0"/>
          </a:p>
        </p:txBody>
      </p:sp>
      <p:sp>
        <p:nvSpPr>
          <p:cNvPr id="5" name="Shape 214"/>
          <p:cNvSpPr txBox="1">
            <a:spLocks/>
          </p:cNvSpPr>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模块化</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en-US" altLang="zh-CN" sz="2400" dirty="0" smtClean="0">
                <a:latin typeface="MyriadRegular"/>
                <a:ea typeface="MyriadRegular"/>
                <a:cs typeface="MyriadRegular"/>
                <a:sym typeface="MyriadRegular"/>
              </a:rPr>
              <a:t>Windows</a:t>
            </a:r>
            <a:r>
              <a:rPr lang="zh-CN" altLang="en-US" sz="2400" dirty="0" smtClean="0">
                <a:latin typeface="MyriadRegular"/>
                <a:ea typeface="MyriadRegular"/>
                <a:cs typeface="MyriadRegular"/>
                <a:sym typeface="MyriadRegular"/>
              </a:rPr>
              <a:t> </a:t>
            </a:r>
            <a:r>
              <a:rPr lang="en-US" altLang="zh-CN" sz="2400" dirty="0" smtClean="0">
                <a:latin typeface="MyriadRegular"/>
                <a:ea typeface="MyriadRegular"/>
                <a:cs typeface="MyriadRegular"/>
                <a:sym typeface="MyriadRegular"/>
              </a:rPr>
              <a:t>Container</a:t>
            </a:r>
            <a:endParaRPr lang="zh-CN" altLang="en-US" sz="2400" dirty="0">
              <a:latin typeface="MyriadRegular"/>
              <a:ea typeface="MyriadRegular"/>
              <a:cs typeface="MyriadRegular"/>
              <a:sym typeface="MyriadRegular"/>
            </a:endParaRP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向云端迁移</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微服务</a:t>
            </a:r>
            <a:endParaRPr lang="zh-CN" altLang="en-US" sz="2400" dirty="0">
              <a:latin typeface="MyriadRegular"/>
              <a:ea typeface="MyriadRegular"/>
              <a:cs typeface="MyriadRegular"/>
              <a:sym typeface="MyriadRegular"/>
            </a:endParaRPr>
          </a:p>
        </p:txBody>
      </p:sp>
      <p:pic>
        <p:nvPicPr>
          <p:cNvPr id="6" name="图片 5"/>
          <p:cNvPicPr>
            <a:picLocks noChangeAspect="1"/>
          </p:cNvPicPr>
          <p:nvPr/>
        </p:nvPicPr>
        <p:blipFill>
          <a:blip r:embed="rId3"/>
          <a:stretch>
            <a:fillRect/>
          </a:stretch>
        </p:blipFill>
        <p:spPr>
          <a:xfrm>
            <a:off x="6087649" y="3795251"/>
            <a:ext cx="3056351" cy="2507775"/>
          </a:xfrm>
          <a:prstGeom prst="rect">
            <a:avLst/>
          </a:prstGeom>
        </p:spPr>
      </p:pic>
    </p:spTree>
    <p:extLst>
      <p:ext uri="{BB962C8B-B14F-4D97-AF65-F5344CB8AC3E}">
        <p14:creationId xmlns:p14="http://schemas.microsoft.com/office/powerpoint/2010/main" val="1934485561"/>
      </p:ext>
    </p:extLst>
  </p:cSld>
  <p:clrMapOvr>
    <a:masterClrMapping/>
  </p:clrMapOvr>
  <p:transition spd="slow">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5246" y="2965883"/>
            <a:ext cx="8229600" cy="1143001"/>
          </a:xfrm>
        </p:spPr>
        <p:txBody>
          <a:bodyPr/>
          <a:lstStyle/>
          <a:p>
            <a:r>
              <a:rPr kumimoji="1" lang="zh-CN" altLang="en-US" dirty="0" smtClean="0"/>
              <a:t>先聊聊容器</a:t>
            </a:r>
            <a:endParaRPr kumimoji="1" lang="zh-CN" altLang="en-US" dirty="0"/>
          </a:p>
        </p:txBody>
      </p:sp>
      <p:sp>
        <p:nvSpPr>
          <p:cNvPr id="3" name="操作按钮: 帮助 2">
            <a:hlinkClick r:id="" action="ppaction://noaction" highlightClick="1"/>
          </p:cNvPr>
          <p:cNvSpPr/>
          <p:nvPr/>
        </p:nvSpPr>
        <p:spPr>
          <a:xfrm>
            <a:off x="8375374" y="5830957"/>
            <a:ext cx="424069" cy="424069"/>
          </a:xfrm>
          <a:prstGeom prst="actionButtonHelp">
            <a:avLst/>
          </a:prstGeom>
          <a:solidFill>
            <a:srgbClr val="FFFFFF"/>
          </a:solidFill>
          <a:ln w="25400" cap="flat">
            <a:solidFill>
              <a:schemeClr val="accent1"/>
            </a:solidFill>
            <a:prstDash val="solid"/>
            <a:round/>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4" name="图片 3"/>
          <p:cNvPicPr>
            <a:picLocks noChangeAspect="1"/>
          </p:cNvPicPr>
          <p:nvPr/>
        </p:nvPicPr>
        <p:blipFill>
          <a:blip r:embed="rId3"/>
          <a:stretch>
            <a:fillRect/>
          </a:stretch>
        </p:blipFill>
        <p:spPr>
          <a:xfrm>
            <a:off x="5411244" y="4190883"/>
            <a:ext cx="2123510" cy="2123510"/>
          </a:xfrm>
          <a:prstGeom prst="rect">
            <a:avLst/>
          </a:prstGeom>
        </p:spPr>
      </p:pic>
      <p:pic>
        <p:nvPicPr>
          <p:cNvPr id="5" name="图片 4"/>
          <p:cNvPicPr>
            <a:picLocks noChangeAspect="1"/>
          </p:cNvPicPr>
          <p:nvPr/>
        </p:nvPicPr>
        <p:blipFill>
          <a:blip r:embed="rId4"/>
          <a:stretch>
            <a:fillRect/>
          </a:stretch>
        </p:blipFill>
        <p:spPr>
          <a:xfrm>
            <a:off x="1590805" y="4189771"/>
            <a:ext cx="2238854" cy="2045653"/>
          </a:xfrm>
          <a:prstGeom prst="rect">
            <a:avLst/>
          </a:prstGeom>
        </p:spPr>
      </p:pic>
    </p:spTree>
    <p:extLst>
      <p:ext uri="{BB962C8B-B14F-4D97-AF65-F5344CB8AC3E}">
        <p14:creationId xmlns:p14="http://schemas.microsoft.com/office/powerpoint/2010/main" val="963023646"/>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546" y="2934710"/>
            <a:ext cx="8229600" cy="1143001"/>
          </a:xfrm>
        </p:spPr>
        <p:txBody>
          <a:bodyPr/>
          <a:lstStyle/>
          <a:p>
            <a:r>
              <a:rPr kumimoji="1" lang="en-US" altLang="zh-CN" dirty="0" err="1" smtClean="0"/>
              <a:t>Docker</a:t>
            </a:r>
            <a:r>
              <a:rPr kumimoji="1" lang="zh-CN" altLang="en-US" dirty="0" smtClean="0"/>
              <a:t> 案例</a:t>
            </a:r>
            <a:endParaRPr kumimoji="1" lang="zh-CN" altLang="en-US" dirty="0"/>
          </a:p>
        </p:txBody>
      </p:sp>
    </p:spTree>
    <p:extLst>
      <p:ext uri="{BB962C8B-B14F-4D97-AF65-F5344CB8AC3E}">
        <p14:creationId xmlns:p14="http://schemas.microsoft.com/office/powerpoint/2010/main" val="137600003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案例一：分布式爬虫</a:t>
            </a:r>
            <a:endParaRPr dirty="0"/>
          </a:p>
        </p:txBody>
      </p:sp>
      <p:sp>
        <p:nvSpPr>
          <p:cNvPr id="5" name="Shape 214"/>
          <p:cNvSpPr txBox="1">
            <a:spLocks/>
          </p:cNvSpPr>
          <p:nvPr/>
        </p:nvSpPr>
        <p:spPr>
          <a:xfrm>
            <a:off x="457201" y="1600201"/>
            <a:ext cx="4354642" cy="31217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需求</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endParaRPr lang="zh-CN" altLang="en-US" sz="2400" dirty="0">
              <a:latin typeface="MyriadRegular"/>
              <a:ea typeface="MyriadRegular"/>
              <a:cs typeface="MyriadRegular"/>
              <a:sym typeface="MyriadRegular"/>
            </a:endParaRPr>
          </a:p>
          <a:p>
            <a:pPr marL="457200" indent="-457200" algn="l" defTabSz="712787" hangingPunct="1">
              <a:spcBef>
                <a:spcPts val="500"/>
              </a:spcBef>
              <a:buAutoNum type="arabicPeriod"/>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获取用户登录信息</a:t>
            </a:r>
          </a:p>
          <a:p>
            <a:pPr marL="457200" indent="-457200" algn="l" defTabSz="712787" hangingPunct="1">
              <a:spcBef>
                <a:spcPts val="500"/>
              </a:spcBef>
              <a:buAutoNum type="arabicPeriod"/>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模拟用户登录</a:t>
            </a:r>
            <a:endParaRPr lang="zh-CN" altLang="en-US" sz="2400" dirty="0">
              <a:latin typeface="MyriadRegular"/>
              <a:ea typeface="MyriadRegular"/>
              <a:cs typeface="MyriadRegular"/>
              <a:sym typeface="MyriadRegular"/>
            </a:endParaRPr>
          </a:p>
          <a:p>
            <a:pPr marL="457200" indent="-457200" algn="l" defTabSz="712787" hangingPunct="1">
              <a:spcBef>
                <a:spcPts val="500"/>
              </a:spcBef>
              <a:buAutoNum type="arabicPeriod"/>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爬取账户内页面</a:t>
            </a:r>
          </a:p>
          <a:p>
            <a:pPr marL="457200" indent="-457200" algn="l" defTabSz="712787" hangingPunct="1">
              <a:spcBef>
                <a:spcPts val="500"/>
              </a:spcBef>
              <a:buFontTx/>
              <a:buAutoNum type="arabicPeriod"/>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提取页面信息</a:t>
            </a:r>
          </a:p>
          <a:p>
            <a:pPr marL="457200" indent="-457200" algn="l" defTabSz="712787" hangingPunct="1">
              <a:spcBef>
                <a:spcPts val="500"/>
              </a:spcBef>
              <a:buAutoNum type="arabicPeriod"/>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形成报告</a:t>
            </a:r>
          </a:p>
        </p:txBody>
      </p:sp>
      <p:pic>
        <p:nvPicPr>
          <p:cNvPr id="4" name="图片 3"/>
          <p:cNvPicPr>
            <a:picLocks noChangeAspect="1"/>
          </p:cNvPicPr>
          <p:nvPr/>
        </p:nvPicPr>
        <p:blipFill>
          <a:blip r:embed="rId3"/>
          <a:stretch>
            <a:fillRect/>
          </a:stretch>
        </p:blipFill>
        <p:spPr>
          <a:xfrm>
            <a:off x="5426439" y="3935368"/>
            <a:ext cx="3270353" cy="2251093"/>
          </a:xfrm>
          <a:prstGeom prst="rect">
            <a:avLst/>
          </a:prstGeom>
        </p:spPr>
      </p:pic>
    </p:spTree>
    <p:extLst>
      <p:ext uri="{BB962C8B-B14F-4D97-AF65-F5344CB8AC3E}">
        <p14:creationId xmlns:p14="http://schemas.microsoft.com/office/powerpoint/2010/main" val="134466020"/>
      </p:ext>
    </p:extLst>
  </p:cSld>
  <p:clrMapOvr>
    <a:masterClrMapping/>
  </p:clrMapOvr>
  <p:transition spd="slow">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案例一：分布式爬虫</a:t>
            </a:r>
            <a:endParaRPr dirty="0"/>
          </a:p>
        </p:txBody>
      </p:sp>
      <p:sp>
        <p:nvSpPr>
          <p:cNvPr id="5" name="Shape 214"/>
          <p:cNvSpPr txBox="1">
            <a:spLocks/>
          </p:cNvSpPr>
          <p:nvPr/>
        </p:nvSpPr>
        <p:spPr>
          <a:xfrm>
            <a:off x="457201" y="1600201"/>
            <a:ext cx="4354642" cy="37662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业务流</a:t>
            </a:r>
            <a:endParaRPr lang="zh-CN" altLang="en-US" sz="2400" dirty="0">
              <a:latin typeface="MyriadRegular"/>
              <a:ea typeface="MyriadRegular"/>
              <a:cs typeface="MyriadRegular"/>
              <a:sym typeface="MyriadRegular"/>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447266"/>
            <a:ext cx="8252294" cy="3857729"/>
          </a:xfrm>
          <a:prstGeom prst="rect">
            <a:avLst/>
          </a:prstGeom>
        </p:spPr>
      </p:pic>
    </p:spTree>
    <p:extLst>
      <p:ext uri="{BB962C8B-B14F-4D97-AF65-F5344CB8AC3E}">
        <p14:creationId xmlns:p14="http://schemas.microsoft.com/office/powerpoint/2010/main" val="1359967060"/>
      </p:ext>
    </p:extLst>
  </p:cSld>
  <p:clrMapOvr>
    <a:masterClrMapping/>
  </p:clrMapOvr>
  <p:transition spd="slow">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案例一：分布式爬虫</a:t>
            </a:r>
            <a:endParaRPr dirty="0"/>
          </a:p>
        </p:txBody>
      </p:sp>
      <p:sp>
        <p:nvSpPr>
          <p:cNvPr id="5" name="Shape 214"/>
          <p:cNvSpPr txBox="1">
            <a:spLocks/>
          </p:cNvSpPr>
          <p:nvPr/>
        </p:nvSpPr>
        <p:spPr>
          <a:xfrm>
            <a:off x="457200" y="1600201"/>
            <a:ext cx="7157803" cy="43846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lnSpcReduction="10000"/>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smtClean="0">
                <a:latin typeface="MyriadRegular"/>
                <a:ea typeface="MyriadRegular"/>
                <a:cs typeface="MyriadRegular"/>
                <a:sym typeface="MyriadRegular"/>
              </a:rPr>
              <a:t>架构</a:t>
            </a:r>
            <a:endParaRPr lang="zh-CN" altLang="en-US" sz="2400" dirty="0">
              <a:latin typeface="MyriadRegular"/>
              <a:ea typeface="MyriadRegular"/>
              <a:cs typeface="MyriadRegular"/>
              <a:sym typeface="MyriadRegular"/>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2" y="2038663"/>
            <a:ext cx="8686800" cy="4169664"/>
          </a:xfrm>
          <a:prstGeom prst="rect">
            <a:avLst/>
          </a:prstGeom>
        </p:spPr>
      </p:pic>
    </p:spTree>
    <p:extLst>
      <p:ext uri="{BB962C8B-B14F-4D97-AF65-F5344CB8AC3E}">
        <p14:creationId xmlns:p14="http://schemas.microsoft.com/office/powerpoint/2010/main" val="1782433646"/>
      </p:ext>
    </p:extLst>
  </p:cSld>
  <p:clrMapOvr>
    <a:masterClrMapping/>
  </p:clrMapOvr>
  <p:transition spd="slow">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案例一：分布式爬虫</a:t>
            </a:r>
            <a:endParaRPr dirty="0"/>
          </a:p>
        </p:txBody>
      </p:sp>
      <p:sp>
        <p:nvSpPr>
          <p:cNvPr id="5" name="Shape 214"/>
          <p:cNvSpPr txBox="1">
            <a:spLocks/>
          </p:cNvSpPr>
          <p:nvPr/>
        </p:nvSpPr>
        <p:spPr>
          <a:xfrm>
            <a:off x="457200" y="1600200"/>
            <a:ext cx="7157803" cy="207238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lnSpcReduction="10000"/>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问题</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endParaRPr lang="zh-CN" altLang="en-US" sz="2400" dirty="0">
              <a:latin typeface="MyriadRegular"/>
              <a:ea typeface="MyriadRegular"/>
              <a:cs typeface="MyriadRegular"/>
              <a:sym typeface="MyriadRegular"/>
            </a:endParaRP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如何应对反爬机制？</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endParaRPr lang="zh-CN" altLang="en-US" sz="2400" dirty="0">
              <a:latin typeface="MyriadRegular"/>
              <a:ea typeface="MyriadRegular"/>
              <a:cs typeface="MyriadRegular"/>
              <a:sym typeface="MyriadRegular"/>
            </a:endParaRP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如何应对弹性负载？</a:t>
            </a:r>
          </a:p>
        </p:txBody>
      </p:sp>
    </p:spTree>
    <p:extLst>
      <p:ext uri="{BB962C8B-B14F-4D97-AF65-F5344CB8AC3E}">
        <p14:creationId xmlns:p14="http://schemas.microsoft.com/office/powerpoint/2010/main" val="2044245017"/>
      </p:ext>
    </p:extLst>
  </p:cSld>
  <p:clrMapOvr>
    <a:masterClrMapping/>
  </p:clrMapOvr>
  <p:transition spd="slow">
    <p:dissolv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案例二：金融容器云</a:t>
            </a:r>
            <a:endParaRPr dirty="0"/>
          </a:p>
        </p:txBody>
      </p:sp>
      <p:sp>
        <p:nvSpPr>
          <p:cNvPr id="5" name="Shape 214"/>
          <p:cNvSpPr txBox="1">
            <a:spLocks/>
          </p:cNvSpPr>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需求</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endParaRPr lang="zh-CN" altLang="en-US" sz="2400" dirty="0">
              <a:latin typeface="MyriadRegular"/>
              <a:ea typeface="MyriadRegular"/>
              <a:cs typeface="MyriadRegular"/>
              <a:sym typeface="MyriadRegular"/>
            </a:endParaRP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基于开源</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高可用</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弹性伸缩</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多中心容灾</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简化运维，提高效率</a:t>
            </a:r>
            <a:endParaRPr lang="zh-CN" altLang="en-US" sz="2400" dirty="0">
              <a:latin typeface="MyriadRegular"/>
              <a:ea typeface="MyriadRegular"/>
              <a:cs typeface="MyriadRegular"/>
              <a:sym typeface="MyriadRegular"/>
            </a:endParaRPr>
          </a:p>
        </p:txBody>
      </p:sp>
      <p:pic>
        <p:nvPicPr>
          <p:cNvPr id="2" name="图片 1"/>
          <p:cNvPicPr>
            <a:picLocks noChangeAspect="1"/>
          </p:cNvPicPr>
          <p:nvPr/>
        </p:nvPicPr>
        <p:blipFill>
          <a:blip r:embed="rId3"/>
          <a:stretch>
            <a:fillRect/>
          </a:stretch>
        </p:blipFill>
        <p:spPr>
          <a:xfrm>
            <a:off x="4906780" y="3092529"/>
            <a:ext cx="4044845" cy="3033634"/>
          </a:xfrm>
          <a:prstGeom prst="rect">
            <a:avLst/>
          </a:prstGeom>
        </p:spPr>
      </p:pic>
    </p:spTree>
    <p:extLst>
      <p:ext uri="{BB962C8B-B14F-4D97-AF65-F5344CB8AC3E}">
        <p14:creationId xmlns:p14="http://schemas.microsoft.com/office/powerpoint/2010/main" val="786803180"/>
      </p:ext>
    </p:extLst>
  </p:cSld>
  <p:clrMapOvr>
    <a:masterClrMapping/>
  </p:clrMapOvr>
  <p:transition spd="slow">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 48"/>
          <p:cNvGrpSpPr/>
          <p:nvPr/>
        </p:nvGrpSpPr>
        <p:grpSpPr>
          <a:xfrm>
            <a:off x="970914" y="5725435"/>
            <a:ext cx="3760181" cy="475605"/>
            <a:chOff x="942022" y="5541277"/>
            <a:chExt cx="3596824" cy="782325"/>
          </a:xfrm>
        </p:grpSpPr>
        <p:sp>
          <p:nvSpPr>
            <p:cNvPr id="9" name="Shape 159"/>
            <p:cNvSpPr/>
            <p:nvPr/>
          </p:nvSpPr>
          <p:spPr>
            <a:xfrm>
              <a:off x="942022" y="5541277"/>
              <a:ext cx="3596824" cy="782325"/>
            </a:xfrm>
            <a:prstGeom prst="rect">
              <a:avLst/>
            </a:prstGeom>
            <a:gradFill>
              <a:gsLst>
                <a:gs pos="0">
                  <a:srgbClr val="3F80CD"/>
                </a:gs>
                <a:gs pos="100000">
                  <a:schemeClr val="accent1">
                    <a:hueOff val="357503"/>
                    <a:satOff val="54545"/>
                    <a:lumOff val="29273"/>
                  </a:schemeClr>
                </a:gs>
              </a:gsLst>
              <a:lin ang="16200000"/>
            </a:gradFill>
            <a:ln w="12700">
              <a:miter lim="400000"/>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10" name="Shape 166"/>
            <p:cNvSpPr/>
            <p:nvPr/>
          </p:nvSpPr>
          <p:spPr>
            <a:xfrm>
              <a:off x="1490821" y="5613138"/>
              <a:ext cx="2661467" cy="369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Candara"/>
                  <a:ea typeface="Candara"/>
                  <a:cs typeface="Candara"/>
                  <a:sym typeface="Candara"/>
                </a:defRPr>
              </a:lvl1pPr>
            </a:lstStyle>
            <a:p>
              <a:r>
                <a:rPr lang="en-US" altLang="zh-CN" b="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IaaS</a:t>
              </a:r>
              <a:r>
                <a:rPr lang="zh-CN" altLang="en-US"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altLang="zh-CN"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X86</a:t>
              </a:r>
              <a:r>
                <a:rPr lang="zh-CN" altLang="en-US"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虚拟化 </a:t>
              </a:r>
              <a:r>
                <a:rPr lang="en-US" altLang="zh-CN"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zh-CN" altLang="en-US"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公有云</a:t>
              </a:r>
              <a:endParaRPr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13" name="Shape 188"/>
          <p:cNvSpPr/>
          <p:nvPr/>
        </p:nvSpPr>
        <p:spPr>
          <a:xfrm>
            <a:off x="1019195" y="4817368"/>
            <a:ext cx="3687712" cy="529294"/>
          </a:xfrm>
          <a:prstGeom prst="rect">
            <a:avLst/>
          </a:prstGeom>
          <a:gradFill>
            <a:gsLst>
              <a:gs pos="0">
                <a:srgbClr val="3F80CD"/>
              </a:gs>
              <a:gs pos="100000">
                <a:schemeClr val="accent1">
                  <a:hueOff val="357503"/>
                  <a:satOff val="54545"/>
                  <a:lumOff val="29273"/>
                </a:schemeClr>
              </a:gs>
            </a:gsLst>
            <a:lin ang="16200000"/>
          </a:gradFill>
          <a:ln w="12700">
            <a:miter lim="400000"/>
          </a:ln>
          <a:effectLst>
            <a:outerShdw blurRad="38100" dist="23000" dir="5400000" rotWithShape="0">
              <a:srgbClr val="000000">
                <a:alpha val="35000"/>
              </a:srgbClr>
            </a:outerShdw>
          </a:effectLst>
        </p:spPr>
        <p:txBody>
          <a:bodyPr lIns="45718" tIns="45718" rIns="45718" bIns="45718" anchor="ctr"/>
          <a:lstStyle/>
          <a:p>
            <a:pPr algn="ctr"/>
            <a:r>
              <a:rPr lang="en-US" dirty="0">
                <a:solidFill>
                  <a:srgbClr val="FFFFFF"/>
                </a:solidFill>
                <a:latin typeface="Candara"/>
                <a:ea typeface="Candara"/>
                <a:cs typeface="Candara"/>
              </a:rPr>
              <a:t>DCOS 云计算中间件</a:t>
            </a:r>
            <a:r>
              <a:rPr lang="zh-CN" altLang="en-US" dirty="0">
                <a:solidFill>
                  <a:srgbClr val="FFFFFF"/>
                </a:solidFill>
                <a:latin typeface="Candara"/>
                <a:ea typeface="Candara"/>
                <a:cs typeface="Candara"/>
              </a:rPr>
              <a:t> / </a:t>
            </a:r>
            <a:r>
              <a:rPr lang="en-US" altLang="zh-CN" dirty="0">
                <a:solidFill>
                  <a:srgbClr val="FFFFFF"/>
                </a:solidFill>
                <a:latin typeface="Candara"/>
                <a:ea typeface="Candara"/>
                <a:cs typeface="Candara"/>
              </a:rPr>
              <a:t>PaaS</a:t>
            </a:r>
            <a:endParaRPr dirty="0">
              <a:solidFill>
                <a:srgbClr val="FFFFFF"/>
              </a:solidFill>
              <a:latin typeface="Candara"/>
              <a:ea typeface="Candara"/>
              <a:cs typeface="Candara"/>
            </a:endParaRPr>
          </a:p>
        </p:txBody>
      </p:sp>
      <p:grpSp>
        <p:nvGrpSpPr>
          <p:cNvPr id="51" name="组 50"/>
          <p:cNvGrpSpPr/>
          <p:nvPr/>
        </p:nvGrpSpPr>
        <p:grpSpPr>
          <a:xfrm>
            <a:off x="5100041" y="5686953"/>
            <a:ext cx="3952708" cy="475605"/>
            <a:chOff x="5071148" y="5502795"/>
            <a:chExt cx="3780987" cy="782325"/>
          </a:xfrm>
        </p:grpSpPr>
        <p:sp>
          <p:nvSpPr>
            <p:cNvPr id="24" name="Shape 188"/>
            <p:cNvSpPr/>
            <p:nvPr/>
          </p:nvSpPr>
          <p:spPr>
            <a:xfrm>
              <a:off x="5071148" y="5502795"/>
              <a:ext cx="3780987" cy="782325"/>
            </a:xfrm>
            <a:prstGeom prst="rect">
              <a:avLst/>
            </a:prstGeom>
            <a:gradFill flip="none" rotWithShape="1">
              <a:gsLst>
                <a:gs pos="0">
                  <a:srgbClr val="D1403C"/>
                </a:gs>
                <a:gs pos="100000">
                  <a:schemeClr val="accent2">
                    <a:hueOff val="-39879"/>
                    <a:satOff val="52282"/>
                    <a:lumOff val="29251"/>
                  </a:schemeClr>
                </a:gs>
              </a:gsLst>
              <a:lin ang="16200000" scaled="0"/>
            </a:gradFill>
            <a:ln w="12700" cap="flat">
              <a:noFill/>
              <a:miter lim="400000"/>
            </a:ln>
            <a:effectLst>
              <a:outerShdw blurRad="38100" dist="20000" dir="5400000" rotWithShape="0">
                <a:srgbClr val="000000">
                  <a:alpha val="38000"/>
                </a:srgbClr>
              </a:outerShdw>
            </a:effectLst>
          </p:spPr>
          <p:txBody>
            <a:bodyPr wrap="square" lIns="45718" tIns="45718" rIns="45718" bIns="45718" numCol="1" anchor="ctr">
              <a:noAutofit/>
            </a:bodyPr>
            <a:lstStyle/>
            <a:p>
              <a:pPr>
                <a:defRPr>
                  <a:latin typeface="Candara"/>
                  <a:ea typeface="Candara"/>
                  <a:cs typeface="Candara"/>
                  <a:sym typeface="Candara"/>
                </a:defRPr>
              </a:pPr>
              <a:endParaRPr/>
            </a:p>
          </p:txBody>
        </p:sp>
        <p:sp>
          <p:nvSpPr>
            <p:cNvPr id="25" name="Shape 190"/>
            <p:cNvSpPr/>
            <p:nvPr/>
          </p:nvSpPr>
          <p:spPr>
            <a:xfrm>
              <a:off x="5468810" y="5588743"/>
              <a:ext cx="2311693" cy="607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pc="50">
                  <a:solidFill>
                    <a:srgbClr val="C02924"/>
                  </a:solidFill>
                  <a:effectLst>
                    <a:outerShdw blurRad="76200" dist="50800" dir="5400000" rotWithShape="0">
                      <a:srgbClr val="000000">
                        <a:alpha val="64999"/>
                      </a:srgbClr>
                    </a:outerShdw>
                  </a:effectLst>
                  <a:latin typeface="Candara"/>
                  <a:ea typeface="Candara"/>
                  <a:cs typeface="Candara"/>
                  <a:sym typeface="Candara"/>
                </a:defRPr>
              </a:lvl1pPr>
            </a:lstStyle>
            <a:p>
              <a:r>
                <a:rPr lang="en-US" altLang="zh-CN" b="0" spc="0" dirty="0" smtClean="0">
                  <a:ln w="18415" cmpd="sng">
                    <a:solidFill>
                      <a:srgbClr val="FFFFFF"/>
                    </a:solidFill>
                    <a:prstDash val="solid"/>
                  </a:ln>
                  <a:solidFill>
                    <a:srgbClr val="FFFF00"/>
                  </a:solidFill>
                  <a:effectLst>
                    <a:outerShdw blurRad="63500" dir="3600000" algn="tl" rotWithShape="0">
                      <a:srgbClr val="000000">
                        <a:alpha val="70000"/>
                      </a:srgbClr>
                    </a:outerShdw>
                  </a:effectLst>
                </a:rPr>
                <a:t>IBM</a:t>
              </a:r>
              <a:r>
                <a:rPr lang="zh-CN" altLang="en-US" b="0" spc="0" dirty="0" smtClean="0">
                  <a:ln w="18415" cmpd="sng">
                    <a:solidFill>
                      <a:srgbClr val="FFFFFF"/>
                    </a:solidFill>
                    <a:prstDash val="solid"/>
                  </a:ln>
                  <a:solidFill>
                    <a:srgbClr val="FFFF00"/>
                  </a:solidFill>
                  <a:effectLst>
                    <a:outerShdw blurRad="63500" dir="3600000" algn="tl" rotWithShape="0">
                      <a:srgbClr val="000000">
                        <a:alpha val="70000"/>
                      </a:srgbClr>
                    </a:outerShdw>
                  </a:effectLst>
                </a:rPr>
                <a:t> </a:t>
              </a:r>
              <a:r>
                <a:rPr lang="en-US" altLang="zh-CN" b="0" spc="0" dirty="0" smtClean="0">
                  <a:ln w="18415" cmpd="sng">
                    <a:solidFill>
                      <a:srgbClr val="FFFFFF"/>
                    </a:solidFill>
                    <a:prstDash val="solid"/>
                  </a:ln>
                  <a:solidFill>
                    <a:srgbClr val="FFFF00"/>
                  </a:solidFill>
                  <a:effectLst>
                    <a:outerShdw blurRad="63500" dir="3600000" algn="tl" rotWithShape="0">
                      <a:srgbClr val="000000">
                        <a:alpha val="70000"/>
                      </a:srgbClr>
                    </a:outerShdw>
                  </a:effectLst>
                </a:rPr>
                <a:t>EMC</a:t>
              </a:r>
              <a:r>
                <a:rPr lang="zh-CN" altLang="en-US" b="0" spc="0" dirty="0">
                  <a:ln w="18415" cmpd="sng">
                    <a:solidFill>
                      <a:srgbClr val="FFFFFF"/>
                    </a:solidFill>
                    <a:prstDash val="solid"/>
                  </a:ln>
                  <a:solidFill>
                    <a:srgbClr val="FFFF00"/>
                  </a:solidFill>
                  <a:effectLst>
                    <a:outerShdw blurRad="63500" dir="3600000" algn="tl" rotWithShape="0">
                      <a:srgbClr val="000000">
                        <a:alpha val="70000"/>
                      </a:srgbClr>
                    </a:outerShdw>
                  </a:effectLst>
                </a:rPr>
                <a:t> </a:t>
              </a:r>
              <a:r>
                <a:rPr lang="zh-CN" altLang="en-US" b="0" spc="0" dirty="0" smtClean="0">
                  <a:ln w="18415" cmpd="sng">
                    <a:solidFill>
                      <a:srgbClr val="FFFFFF"/>
                    </a:solidFill>
                    <a:prstDash val="solid"/>
                  </a:ln>
                  <a:solidFill>
                    <a:srgbClr val="FFFF00"/>
                  </a:solidFill>
                  <a:effectLst>
                    <a:outerShdw blurRad="63500" dir="3600000" algn="tl" rotWithShape="0">
                      <a:srgbClr val="000000">
                        <a:alpha val="70000"/>
                      </a:srgbClr>
                    </a:outerShdw>
                  </a:effectLst>
                </a:rPr>
                <a:t>等高性能硬件</a:t>
              </a:r>
              <a:endParaRPr b="0" spc="0" dirty="0">
                <a:ln w="18415" cmpd="sng">
                  <a:solidFill>
                    <a:srgbClr val="FFFFFF"/>
                  </a:solidFill>
                  <a:prstDash val="solid"/>
                </a:ln>
                <a:solidFill>
                  <a:srgbClr val="FFFF00"/>
                </a:solidFill>
                <a:effectLst>
                  <a:outerShdw blurRad="63500" dir="3600000" algn="tl" rotWithShape="0">
                    <a:srgbClr val="000000">
                      <a:alpha val="70000"/>
                    </a:srgbClr>
                  </a:outerShdw>
                </a:effectLst>
              </a:endParaRPr>
            </a:p>
          </p:txBody>
        </p:sp>
      </p:grpSp>
      <p:sp>
        <p:nvSpPr>
          <p:cNvPr id="26" name="Shape 188"/>
          <p:cNvSpPr/>
          <p:nvPr/>
        </p:nvSpPr>
        <p:spPr>
          <a:xfrm>
            <a:off x="5113257" y="4820660"/>
            <a:ext cx="3940917" cy="514707"/>
          </a:xfrm>
          <a:prstGeom prst="rect">
            <a:avLst/>
          </a:prstGeom>
          <a:gradFill flip="none" rotWithShape="1">
            <a:gsLst>
              <a:gs pos="0">
                <a:srgbClr val="D1403C"/>
              </a:gs>
              <a:gs pos="100000">
                <a:schemeClr val="accent2">
                  <a:hueOff val="-39879"/>
                  <a:satOff val="52282"/>
                  <a:lumOff val="29251"/>
                </a:schemeClr>
              </a:gs>
            </a:gsLst>
            <a:lin ang="16200000" scaled="0"/>
          </a:gradFill>
          <a:ln w="12700" cap="flat">
            <a:noFill/>
            <a:miter lim="400000"/>
          </a:ln>
          <a:effectLst>
            <a:outerShdw blurRad="38100" dist="20000" dir="5400000" rotWithShape="0">
              <a:srgbClr val="000000">
                <a:alpha val="38000"/>
              </a:srgbClr>
            </a:outerShdw>
          </a:effectLst>
        </p:spPr>
        <p:txBody>
          <a:bodyPr wrap="square" lIns="45718" tIns="45718" rIns="45718" bIns="45718" numCol="1" anchor="ctr">
            <a:noAutofit/>
          </a:bodyPr>
          <a:lstStyle/>
          <a:p>
            <a:pPr algn="ctr"/>
            <a:r>
              <a:rPr lang="en-US" dirty="0" err="1">
                <a:solidFill>
                  <a:schemeClr val="bg1"/>
                </a:solidFill>
                <a:latin typeface="Candara"/>
                <a:ea typeface="Candara"/>
                <a:cs typeface="Candara"/>
              </a:rPr>
              <a:t>Weblogic</a:t>
            </a:r>
            <a:r>
              <a:rPr lang="en-US" dirty="0">
                <a:solidFill>
                  <a:schemeClr val="bg1"/>
                </a:solidFill>
                <a:latin typeface="Candara"/>
                <a:ea typeface="Candara"/>
                <a:cs typeface="Candara"/>
              </a:rPr>
              <a:t>/WAS </a:t>
            </a:r>
            <a:r>
              <a:rPr lang="zh-CN" altLang="en-US" dirty="0">
                <a:solidFill>
                  <a:schemeClr val="bg1"/>
                </a:solidFill>
                <a:latin typeface="Candara"/>
                <a:ea typeface="Candara"/>
                <a:cs typeface="Candara"/>
              </a:rPr>
              <a:t>等</a:t>
            </a:r>
            <a:r>
              <a:rPr lang="en-US" dirty="0">
                <a:solidFill>
                  <a:schemeClr val="bg1"/>
                </a:solidFill>
                <a:latin typeface="Candara"/>
                <a:ea typeface="Candara"/>
                <a:cs typeface="Candara"/>
              </a:rPr>
              <a:t>中间件</a:t>
            </a:r>
            <a:endParaRPr dirty="0">
              <a:solidFill>
                <a:schemeClr val="bg1"/>
              </a:solidFill>
              <a:latin typeface="Candara"/>
              <a:ea typeface="Candara"/>
              <a:cs typeface="Candara"/>
            </a:endParaRPr>
          </a:p>
        </p:txBody>
      </p:sp>
      <p:grpSp>
        <p:nvGrpSpPr>
          <p:cNvPr id="57" name="组 56"/>
          <p:cNvGrpSpPr/>
          <p:nvPr/>
        </p:nvGrpSpPr>
        <p:grpSpPr>
          <a:xfrm>
            <a:off x="5111187" y="3874838"/>
            <a:ext cx="3943082" cy="541985"/>
            <a:chOff x="5067527" y="2032342"/>
            <a:chExt cx="3771779" cy="564418"/>
          </a:xfrm>
        </p:grpSpPr>
        <p:sp>
          <p:nvSpPr>
            <p:cNvPr id="31" name="圆角矩形 30"/>
            <p:cNvSpPr/>
            <p:nvPr/>
          </p:nvSpPr>
          <p:spPr>
            <a:xfrm>
              <a:off x="5067527" y="2032342"/>
              <a:ext cx="3771779" cy="564418"/>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Candara"/>
                <a:ea typeface="Candara"/>
                <a:cs typeface="Candara"/>
                <a:sym typeface="Candara"/>
              </a:endParaRPr>
            </a:p>
          </p:txBody>
        </p:sp>
        <p:sp>
          <p:nvSpPr>
            <p:cNvPr id="32" name="Shape 190"/>
            <p:cNvSpPr/>
            <p:nvPr/>
          </p:nvSpPr>
          <p:spPr>
            <a:xfrm>
              <a:off x="6417251" y="2117343"/>
              <a:ext cx="1137612"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pc="50">
                  <a:solidFill>
                    <a:srgbClr val="C02924"/>
                  </a:solidFill>
                  <a:effectLst>
                    <a:outerShdw blurRad="76200" dist="50800" dir="5400000" rotWithShape="0">
                      <a:srgbClr val="000000">
                        <a:alpha val="64999"/>
                      </a:srgbClr>
                    </a:outerShdw>
                  </a:effectLst>
                  <a:latin typeface="Candara"/>
                  <a:ea typeface="Candara"/>
                  <a:cs typeface="Candara"/>
                  <a:sym typeface="Candara"/>
                </a:defRPr>
              </a:lvl1pPr>
            </a:lstStyle>
            <a:p>
              <a:r>
                <a:rPr lang="en-US" altLang="zh-CN"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J2SE</a:t>
              </a:r>
              <a:r>
                <a:rPr lang="zh-CN" altLang="en-US"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altLang="zh-CN"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zh-CN" altLang="en-US"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zh-CN" altLang="zh-CN"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J</a:t>
              </a:r>
              <a:r>
                <a:rPr lang="en-US" altLang="zh-CN"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2EE</a:t>
              </a:r>
              <a:endParaRPr b="0"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3" name="圆角矩形 32"/>
          <p:cNvSpPr/>
          <p:nvPr/>
        </p:nvSpPr>
        <p:spPr>
          <a:xfrm>
            <a:off x="965807" y="3881916"/>
            <a:ext cx="3756938" cy="510776"/>
          </a:xfrm>
          <a:prstGeom prst="roundRect">
            <a:avLst/>
          </a:prstGeom>
          <a:ln w="57150" cmpd="sng">
            <a:solidFill>
              <a:srgbClr val="376092"/>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91439" rIns="91439" bIns="9143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zh-CN" altLang="en-US" sz="1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uFillTx/>
                <a:latin typeface="Candara"/>
                <a:ea typeface="Candara"/>
                <a:cs typeface="Candara"/>
                <a:sym typeface="Candara"/>
              </a:rPr>
              <a:t>容器</a:t>
            </a:r>
            <a:endParaRPr kumimoji="0" lang="zh-CN" altLang="en-US" sz="1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uFillTx/>
              <a:latin typeface="Candara"/>
              <a:ea typeface="Candara"/>
              <a:cs typeface="Candara"/>
              <a:sym typeface="Candara"/>
            </a:endParaRPr>
          </a:p>
        </p:txBody>
      </p:sp>
      <p:sp>
        <p:nvSpPr>
          <p:cNvPr id="35" name="Shape 178"/>
          <p:cNvSpPr/>
          <p:nvPr/>
        </p:nvSpPr>
        <p:spPr>
          <a:xfrm>
            <a:off x="4869380" y="2524491"/>
            <a:ext cx="46188" cy="3416999"/>
          </a:xfrm>
          <a:prstGeom prst="line">
            <a:avLst/>
          </a:prstGeom>
          <a:ln w="3175">
            <a:solidFill>
              <a:schemeClr val="accent1"/>
            </a:solidFill>
            <a:prstDash val="sysDash"/>
          </a:ln>
          <a:effectLst>
            <a:outerShdw blurRad="38100" dist="20000" dir="5400000" rotWithShape="0">
              <a:srgbClr val="000000">
                <a:alpha val="38000"/>
              </a:srgbClr>
            </a:outerShdw>
          </a:effectLst>
        </p:spPr>
        <p:txBody>
          <a:bodyPr lIns="45718" tIns="45718" rIns="45718" bIns="45718"/>
          <a:lstStyle/>
          <a:p>
            <a:endParaRPr/>
          </a:p>
        </p:txBody>
      </p:sp>
      <p:sp>
        <p:nvSpPr>
          <p:cNvPr id="36" name="Shape 163"/>
          <p:cNvSpPr/>
          <p:nvPr/>
        </p:nvSpPr>
        <p:spPr>
          <a:xfrm>
            <a:off x="945330" y="4596433"/>
            <a:ext cx="8082020" cy="3222"/>
          </a:xfrm>
          <a:prstGeom prst="line">
            <a:avLst/>
          </a:prstGeom>
          <a:ln w="25400">
            <a:solidFill>
              <a:srgbClr val="953735"/>
            </a:solidFill>
            <a:prstDash val="sysDash"/>
          </a:ln>
          <a:effectLst>
            <a:outerShdw blurRad="38100" dist="20000" dir="5400000" rotWithShape="0">
              <a:srgbClr val="000000">
                <a:alpha val="38000"/>
              </a:srgbClr>
            </a:outerShdw>
          </a:effectLst>
        </p:spPr>
        <p:txBody>
          <a:bodyPr lIns="45718" tIns="45718" rIns="45718" bIns="45718"/>
          <a:lstStyle/>
          <a:p>
            <a:endParaRPr/>
          </a:p>
        </p:txBody>
      </p:sp>
      <p:sp>
        <p:nvSpPr>
          <p:cNvPr id="37" name="Shape 164"/>
          <p:cNvSpPr/>
          <p:nvPr/>
        </p:nvSpPr>
        <p:spPr>
          <a:xfrm>
            <a:off x="945330" y="5524952"/>
            <a:ext cx="8082019" cy="1633"/>
          </a:xfrm>
          <a:prstGeom prst="line">
            <a:avLst/>
          </a:prstGeom>
          <a:ln w="25400">
            <a:solidFill>
              <a:srgbClr val="953735"/>
            </a:solidFill>
            <a:prstDash val="sysDash"/>
          </a:ln>
          <a:effectLst>
            <a:outerShdw blurRad="38100" dist="20000" dir="5400000" rotWithShape="0">
              <a:srgbClr val="000000">
                <a:alpha val="38000"/>
              </a:srgbClr>
            </a:outerShdw>
          </a:effectLst>
        </p:spPr>
        <p:txBody>
          <a:bodyPr lIns="45718" tIns="45718" rIns="45718" bIns="45718"/>
          <a:lstStyle/>
          <a:p>
            <a:endParaRPr/>
          </a:p>
        </p:txBody>
      </p:sp>
      <p:sp>
        <p:nvSpPr>
          <p:cNvPr id="38" name="文本框 37"/>
          <p:cNvSpPr txBox="1"/>
          <p:nvPr/>
        </p:nvSpPr>
        <p:spPr>
          <a:xfrm>
            <a:off x="210482" y="3769011"/>
            <a:ext cx="579157"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rPr>
              <a:t>业务</a:t>
            </a:r>
            <a:endParaRPr kumimoji="0" lang="en-US" altLang="zh-CN"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endParaRPr>
          </a:p>
          <a:p>
            <a:pPr marL="0" marR="0" indent="0" algn="l" defTabSz="914400" rtl="0" fontAlgn="auto" latinLnBrk="1"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rPr>
              <a:t>封装</a:t>
            </a:r>
            <a:endParaRPr kumimoji="0" lang="zh-CN" altLang="en-US" sz="1800" b="1" i="0" u="none" strike="noStrike" cap="none" spc="0" normalizeH="0" baseline="0" dirty="0">
              <a:ln>
                <a:noFill/>
              </a:ln>
              <a:solidFill>
                <a:schemeClr val="accent5">
                  <a:lumMod val="75000"/>
                </a:schemeClr>
              </a:solidFill>
              <a:effectLst/>
              <a:uFillTx/>
              <a:latin typeface="Candara"/>
              <a:ea typeface="Candara"/>
              <a:cs typeface="Candara"/>
              <a:sym typeface="Candara"/>
            </a:endParaRPr>
          </a:p>
        </p:txBody>
      </p:sp>
      <p:sp>
        <p:nvSpPr>
          <p:cNvPr id="39" name="文本框 38"/>
          <p:cNvSpPr txBox="1"/>
          <p:nvPr/>
        </p:nvSpPr>
        <p:spPr>
          <a:xfrm>
            <a:off x="195262" y="4729016"/>
            <a:ext cx="579157"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rPr>
              <a:t>中间</a:t>
            </a:r>
            <a:endParaRPr kumimoji="0" lang="en-US" altLang="zh-CN"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endParaRPr>
          </a:p>
          <a:p>
            <a:pPr marL="0" marR="0" indent="0" algn="ctr" defTabSz="914400" rtl="0" fontAlgn="auto" latinLnBrk="1"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rPr>
              <a:t>件</a:t>
            </a:r>
            <a:endParaRPr kumimoji="0" lang="zh-CN" altLang="en-US" sz="1800" b="1" i="0" u="none" strike="noStrike" cap="none" spc="0" normalizeH="0" baseline="0" dirty="0">
              <a:ln>
                <a:noFill/>
              </a:ln>
              <a:solidFill>
                <a:schemeClr val="accent5">
                  <a:lumMod val="75000"/>
                </a:schemeClr>
              </a:solidFill>
              <a:effectLst/>
              <a:uFillTx/>
              <a:latin typeface="Candara"/>
              <a:ea typeface="Candara"/>
              <a:cs typeface="Candara"/>
              <a:sym typeface="Candara"/>
            </a:endParaRPr>
          </a:p>
        </p:txBody>
      </p:sp>
      <p:sp>
        <p:nvSpPr>
          <p:cNvPr id="40" name="文本框 39"/>
          <p:cNvSpPr txBox="1"/>
          <p:nvPr/>
        </p:nvSpPr>
        <p:spPr>
          <a:xfrm>
            <a:off x="218232" y="5778572"/>
            <a:ext cx="57915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rPr>
              <a:t>资源</a:t>
            </a:r>
            <a:endParaRPr kumimoji="0" lang="zh-CN" altLang="en-US" sz="1800" b="1" i="0" u="none" strike="noStrike" cap="none" spc="0" normalizeH="0" baseline="0" dirty="0">
              <a:ln>
                <a:noFill/>
              </a:ln>
              <a:solidFill>
                <a:schemeClr val="accent5">
                  <a:lumMod val="75000"/>
                </a:schemeClr>
              </a:solidFill>
              <a:effectLst/>
              <a:uFillTx/>
              <a:latin typeface="Candara"/>
              <a:ea typeface="Candara"/>
              <a:cs typeface="Candara"/>
              <a:sym typeface="Candara"/>
            </a:endParaRPr>
          </a:p>
        </p:txBody>
      </p:sp>
      <p:sp>
        <p:nvSpPr>
          <p:cNvPr id="41" name="文本框 40"/>
          <p:cNvSpPr txBox="1"/>
          <p:nvPr/>
        </p:nvSpPr>
        <p:spPr>
          <a:xfrm>
            <a:off x="218232" y="2962011"/>
            <a:ext cx="579157"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rPr>
              <a:t>业务</a:t>
            </a:r>
            <a:endParaRPr kumimoji="0" lang="en-US" altLang="zh-CN"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endParaRPr>
          </a:p>
          <a:p>
            <a:pPr marL="0" marR="0" indent="0" algn="l" defTabSz="914400" rtl="0" fontAlgn="auto" latinLnBrk="1"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rPr>
              <a:t>架构</a:t>
            </a:r>
            <a:endParaRPr kumimoji="0" lang="en-US" altLang="zh-CN"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endParaRPr>
          </a:p>
        </p:txBody>
      </p:sp>
      <p:sp>
        <p:nvSpPr>
          <p:cNvPr id="44" name="Shape 163"/>
          <p:cNvSpPr/>
          <p:nvPr/>
        </p:nvSpPr>
        <p:spPr>
          <a:xfrm>
            <a:off x="956480" y="3682858"/>
            <a:ext cx="8070870" cy="7554"/>
          </a:xfrm>
          <a:prstGeom prst="line">
            <a:avLst/>
          </a:prstGeom>
          <a:ln w="25400">
            <a:solidFill>
              <a:srgbClr val="953735"/>
            </a:solidFill>
            <a:prstDash val="sysDash"/>
          </a:ln>
          <a:effectLst>
            <a:outerShdw blurRad="38100" dist="20000" dir="5400000" rotWithShape="0">
              <a:srgbClr val="000000">
                <a:alpha val="38000"/>
              </a:srgbClr>
            </a:outerShdw>
          </a:effectLst>
        </p:spPr>
        <p:txBody>
          <a:bodyPr lIns="45718" tIns="45718" rIns="45718" bIns="45718"/>
          <a:lstStyle/>
          <a:p>
            <a:endParaRPr/>
          </a:p>
        </p:txBody>
      </p:sp>
      <p:grpSp>
        <p:nvGrpSpPr>
          <p:cNvPr id="55" name="组 54"/>
          <p:cNvGrpSpPr/>
          <p:nvPr/>
        </p:nvGrpSpPr>
        <p:grpSpPr>
          <a:xfrm>
            <a:off x="945514" y="3011066"/>
            <a:ext cx="3760181" cy="475605"/>
            <a:chOff x="889155" y="857642"/>
            <a:chExt cx="3596824" cy="782325"/>
          </a:xfrm>
        </p:grpSpPr>
        <p:sp>
          <p:nvSpPr>
            <p:cNvPr id="42" name="Shape 159"/>
            <p:cNvSpPr/>
            <p:nvPr/>
          </p:nvSpPr>
          <p:spPr>
            <a:xfrm>
              <a:off x="889155" y="857642"/>
              <a:ext cx="3596824" cy="782325"/>
            </a:xfrm>
            <a:prstGeom prst="rect">
              <a:avLst/>
            </a:prstGeom>
            <a:gradFill>
              <a:gsLst>
                <a:gs pos="0">
                  <a:srgbClr val="3F80CD"/>
                </a:gs>
                <a:gs pos="100000">
                  <a:schemeClr val="accent1">
                    <a:hueOff val="357503"/>
                    <a:satOff val="54545"/>
                    <a:lumOff val="29273"/>
                  </a:schemeClr>
                </a:gs>
              </a:gsLst>
              <a:lin ang="16200000"/>
            </a:gradFill>
            <a:ln w="12700">
              <a:miter lim="400000"/>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45" name="Shape 166"/>
            <p:cNvSpPr/>
            <p:nvPr/>
          </p:nvSpPr>
          <p:spPr>
            <a:xfrm>
              <a:off x="2126830" y="987867"/>
              <a:ext cx="1246491" cy="369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Candara"/>
                  <a:ea typeface="Candara"/>
                  <a:cs typeface="Candara"/>
                  <a:sym typeface="Candara"/>
                </a:defRPr>
              </a:lvl1pPr>
            </a:lstStyle>
            <a:p>
              <a:r>
                <a:rPr lang="zh-CN" altLang="en-US"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微服务架构</a:t>
              </a:r>
              <a:endParaRPr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6" name="组 55"/>
          <p:cNvGrpSpPr/>
          <p:nvPr/>
        </p:nvGrpSpPr>
        <p:grpSpPr>
          <a:xfrm>
            <a:off x="5074641" y="2998240"/>
            <a:ext cx="3952708" cy="475605"/>
            <a:chOff x="5018281" y="844816"/>
            <a:chExt cx="3780987" cy="782325"/>
          </a:xfrm>
        </p:grpSpPr>
        <p:sp>
          <p:nvSpPr>
            <p:cNvPr id="43" name="Shape 188"/>
            <p:cNvSpPr/>
            <p:nvPr/>
          </p:nvSpPr>
          <p:spPr>
            <a:xfrm>
              <a:off x="5018281" y="844816"/>
              <a:ext cx="3780987" cy="782325"/>
            </a:xfrm>
            <a:prstGeom prst="rect">
              <a:avLst/>
            </a:prstGeom>
            <a:gradFill flip="none" rotWithShape="1">
              <a:gsLst>
                <a:gs pos="0">
                  <a:srgbClr val="D1403C"/>
                </a:gs>
                <a:gs pos="100000">
                  <a:schemeClr val="accent2">
                    <a:hueOff val="-39879"/>
                    <a:satOff val="52282"/>
                    <a:lumOff val="29251"/>
                  </a:schemeClr>
                </a:gs>
              </a:gsLst>
              <a:lin ang="16200000" scaled="0"/>
            </a:gradFill>
            <a:ln w="12700" cap="flat">
              <a:noFill/>
              <a:miter lim="400000"/>
            </a:ln>
            <a:effectLst>
              <a:outerShdw blurRad="38100" dist="20000" dir="5400000" rotWithShape="0">
                <a:srgbClr val="000000">
                  <a:alpha val="38000"/>
                </a:srgbClr>
              </a:outerShdw>
            </a:effectLst>
          </p:spPr>
          <p:txBody>
            <a:bodyPr wrap="square" lIns="45718" tIns="45718" rIns="45718" bIns="45718" numCol="1" anchor="ctr">
              <a:noAutofit/>
            </a:bodyPr>
            <a:lstStyle/>
            <a:p>
              <a:pPr>
                <a:defRPr>
                  <a:latin typeface="Candara"/>
                  <a:ea typeface="Candara"/>
                  <a:cs typeface="Candara"/>
                  <a:sym typeface="Candara"/>
                </a:defRPr>
              </a:pPr>
              <a:endParaRPr/>
            </a:p>
          </p:txBody>
        </p:sp>
        <p:sp>
          <p:nvSpPr>
            <p:cNvPr id="46" name="Shape 190"/>
            <p:cNvSpPr/>
            <p:nvPr/>
          </p:nvSpPr>
          <p:spPr>
            <a:xfrm>
              <a:off x="6264167" y="1004683"/>
              <a:ext cx="1772276"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pc="50">
                  <a:solidFill>
                    <a:srgbClr val="C02924"/>
                  </a:solidFill>
                  <a:effectLst>
                    <a:outerShdw blurRad="76200" dist="50800" dir="5400000" rotWithShape="0">
                      <a:srgbClr val="000000">
                        <a:alpha val="64999"/>
                      </a:srgbClr>
                    </a:outerShdw>
                  </a:effectLst>
                  <a:latin typeface="Candara"/>
                  <a:ea typeface="Candara"/>
                  <a:cs typeface="Candara"/>
                  <a:sym typeface="Candara"/>
                </a:defRPr>
              </a:lvl1pPr>
            </a:lstStyle>
            <a:p>
              <a:r>
                <a:rPr lang="zh-CN" altLang="en-US"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单体或 </a:t>
              </a:r>
              <a:r>
                <a:rPr lang="en-US"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SOA</a:t>
              </a:r>
              <a:r>
                <a:rPr lang="zh-CN" altLang="en-US"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架构</a:t>
              </a:r>
              <a:endParaRPr b="0"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50" name="文本框 49"/>
          <p:cNvSpPr txBox="1"/>
          <p:nvPr/>
        </p:nvSpPr>
        <p:spPr>
          <a:xfrm>
            <a:off x="209149" y="2207447"/>
            <a:ext cx="579157"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rPr>
              <a:t>运维</a:t>
            </a:r>
            <a:endParaRPr kumimoji="0" lang="en-US" altLang="zh-CN"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endParaRPr>
          </a:p>
          <a:p>
            <a:pPr marL="0" marR="0" indent="0" algn="l" defTabSz="914400" rtl="0" fontAlgn="auto" latinLnBrk="1" hangingPunct="0">
              <a:lnSpc>
                <a:spcPct val="100000"/>
              </a:lnSpc>
              <a:spcBef>
                <a:spcPts val="0"/>
              </a:spcBef>
              <a:spcAft>
                <a:spcPts val="0"/>
              </a:spcAft>
              <a:buClrTx/>
              <a:buSzTx/>
              <a:buFontTx/>
              <a:buNone/>
              <a:tabLst/>
            </a:pPr>
            <a:r>
              <a:rPr kumimoji="0" lang="zh-CN" altLang="en-US"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rPr>
              <a:t>开发</a:t>
            </a:r>
            <a:endParaRPr kumimoji="0" lang="en-US" altLang="zh-CN" sz="1800" b="1" i="0" u="none" strike="noStrike" cap="none" spc="0" normalizeH="0" baseline="0" dirty="0" smtClean="0">
              <a:ln>
                <a:noFill/>
              </a:ln>
              <a:solidFill>
                <a:schemeClr val="accent5">
                  <a:lumMod val="75000"/>
                </a:schemeClr>
              </a:solidFill>
              <a:effectLst/>
              <a:uFillTx/>
              <a:latin typeface="Candara"/>
              <a:ea typeface="Candara"/>
              <a:cs typeface="Candara"/>
              <a:sym typeface="Candara"/>
            </a:endParaRPr>
          </a:p>
        </p:txBody>
      </p:sp>
      <p:grpSp>
        <p:nvGrpSpPr>
          <p:cNvPr id="54" name="组 53"/>
          <p:cNvGrpSpPr/>
          <p:nvPr/>
        </p:nvGrpSpPr>
        <p:grpSpPr>
          <a:xfrm>
            <a:off x="956479" y="2290085"/>
            <a:ext cx="3760181" cy="475605"/>
            <a:chOff x="889155" y="857642"/>
            <a:chExt cx="3596824" cy="782325"/>
          </a:xfrm>
        </p:grpSpPr>
        <p:sp>
          <p:nvSpPr>
            <p:cNvPr id="59" name="Shape 159"/>
            <p:cNvSpPr/>
            <p:nvPr/>
          </p:nvSpPr>
          <p:spPr>
            <a:xfrm>
              <a:off x="889155" y="857642"/>
              <a:ext cx="3596824" cy="782325"/>
            </a:xfrm>
            <a:prstGeom prst="rect">
              <a:avLst/>
            </a:prstGeom>
            <a:gradFill>
              <a:gsLst>
                <a:gs pos="0">
                  <a:srgbClr val="3F80CD"/>
                </a:gs>
                <a:gs pos="100000">
                  <a:schemeClr val="accent1">
                    <a:hueOff val="357503"/>
                    <a:satOff val="54545"/>
                    <a:lumOff val="29273"/>
                  </a:schemeClr>
                </a:gs>
              </a:gsLst>
              <a:lin ang="16200000"/>
            </a:gradFill>
            <a:ln w="12700">
              <a:miter lim="400000"/>
            </a:ln>
            <a:effectLst>
              <a:outerShdw blurRad="38100" dist="23000" dir="5400000" rotWithShape="0">
                <a:srgbClr val="000000">
                  <a:alpha val="35000"/>
                </a:srgbClr>
              </a:outerShdw>
            </a:effectLst>
          </p:spPr>
          <p:txBody>
            <a:bodyPr lIns="45718" tIns="45718" rIns="45718" bIns="45718" anchor="ctr"/>
            <a:lstStyle/>
            <a:p>
              <a:pPr>
                <a:defRPr>
                  <a:solidFill>
                    <a:srgbClr val="FFFFFF"/>
                  </a:solidFill>
                  <a:latin typeface="Candara"/>
                  <a:ea typeface="Candara"/>
                  <a:cs typeface="Candara"/>
                  <a:sym typeface="Candara"/>
                </a:defRPr>
              </a:pPr>
              <a:endParaRPr/>
            </a:p>
          </p:txBody>
        </p:sp>
        <p:sp>
          <p:nvSpPr>
            <p:cNvPr id="60" name="Shape 166"/>
            <p:cNvSpPr/>
            <p:nvPr/>
          </p:nvSpPr>
          <p:spPr>
            <a:xfrm>
              <a:off x="1157846" y="978742"/>
              <a:ext cx="3163482" cy="369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Candara"/>
                  <a:ea typeface="Candara"/>
                  <a:cs typeface="Candara"/>
                  <a:sym typeface="Candara"/>
                </a:defRPr>
              </a:lvl1pPr>
            </a:lstStyle>
            <a:p>
              <a:r>
                <a:rPr lang="en-US"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敏捷开发</a:t>
              </a:r>
              <a:r>
                <a:rPr lang="zh-CN" altLang="en-US"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、持续集成、</a:t>
              </a:r>
              <a:r>
                <a:rPr lang="en-US" altLang="zh-CN" b="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DevOps</a:t>
              </a:r>
              <a:endParaRPr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61" name="组 60"/>
          <p:cNvGrpSpPr/>
          <p:nvPr/>
        </p:nvGrpSpPr>
        <p:grpSpPr>
          <a:xfrm>
            <a:off x="5074641" y="2264642"/>
            <a:ext cx="3952708" cy="524585"/>
            <a:chOff x="4993984" y="1413792"/>
            <a:chExt cx="3780987" cy="782325"/>
          </a:xfrm>
        </p:grpSpPr>
        <p:sp>
          <p:nvSpPr>
            <p:cNvPr id="62" name="Shape 188"/>
            <p:cNvSpPr/>
            <p:nvPr/>
          </p:nvSpPr>
          <p:spPr>
            <a:xfrm>
              <a:off x="4993984" y="1413792"/>
              <a:ext cx="3780987" cy="782325"/>
            </a:xfrm>
            <a:prstGeom prst="rect">
              <a:avLst/>
            </a:prstGeom>
            <a:gradFill flip="none" rotWithShape="1">
              <a:gsLst>
                <a:gs pos="0">
                  <a:srgbClr val="D1403C"/>
                </a:gs>
                <a:gs pos="100000">
                  <a:schemeClr val="accent2">
                    <a:hueOff val="-39879"/>
                    <a:satOff val="52282"/>
                    <a:lumOff val="29251"/>
                  </a:schemeClr>
                </a:gs>
              </a:gsLst>
              <a:lin ang="16200000" scaled="0"/>
            </a:gradFill>
            <a:ln w="12700" cap="flat">
              <a:noFill/>
              <a:miter lim="400000"/>
            </a:ln>
            <a:effectLst>
              <a:outerShdw blurRad="38100" dist="20000" dir="5400000" rotWithShape="0">
                <a:srgbClr val="000000">
                  <a:alpha val="38000"/>
                </a:srgbClr>
              </a:outerShdw>
            </a:effectLst>
          </p:spPr>
          <p:txBody>
            <a:bodyPr wrap="square" lIns="45718" tIns="45718" rIns="45718" bIns="45718" numCol="1" anchor="ctr">
              <a:noAutofit/>
            </a:bodyPr>
            <a:lstStyle/>
            <a:p>
              <a:pPr>
                <a:defRPr>
                  <a:latin typeface="Candara"/>
                  <a:ea typeface="Candara"/>
                  <a:cs typeface="Candara"/>
                  <a:sym typeface="Candara"/>
                </a:defRPr>
              </a:pPr>
              <a:endParaRPr/>
            </a:p>
          </p:txBody>
        </p:sp>
        <p:sp>
          <p:nvSpPr>
            <p:cNvPr id="63" name="Shape 190"/>
            <p:cNvSpPr/>
            <p:nvPr/>
          </p:nvSpPr>
          <p:spPr>
            <a:xfrm>
              <a:off x="5275671" y="1532560"/>
              <a:ext cx="3154803"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pc="50">
                  <a:solidFill>
                    <a:srgbClr val="C02924"/>
                  </a:solidFill>
                  <a:effectLst>
                    <a:outerShdw blurRad="76200" dist="50800" dir="5400000" rotWithShape="0">
                      <a:srgbClr val="000000">
                        <a:alpha val="64999"/>
                      </a:srgbClr>
                    </a:outerShdw>
                  </a:effectLst>
                  <a:latin typeface="Candara"/>
                  <a:ea typeface="Candara"/>
                  <a:cs typeface="Candara"/>
                  <a:sym typeface="Candara"/>
                </a:defRPr>
              </a:lvl1pPr>
            </a:lstStyle>
            <a:p>
              <a:r>
                <a:rPr lang="en-US"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瀑布式开发</a:t>
              </a:r>
              <a:r>
                <a:rPr lang="zh-CN" altLang="en-US" b="0"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，运维和开发割裂</a:t>
              </a:r>
              <a:endParaRPr b="0"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48" name="Shape 190"/>
          <p:cNvSpPr/>
          <p:nvPr/>
        </p:nvSpPr>
        <p:spPr>
          <a:xfrm>
            <a:off x="1849553" y="1756258"/>
            <a:ext cx="2082798"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b="1" spc="50">
                <a:solidFill>
                  <a:srgbClr val="C02924"/>
                </a:solidFill>
                <a:effectLst>
                  <a:outerShdw blurRad="76200" dist="50800" dir="5400000" rotWithShape="0">
                    <a:srgbClr val="000000">
                      <a:alpha val="64999"/>
                    </a:srgbClr>
                  </a:outerShdw>
                </a:effectLst>
                <a:latin typeface="Candara"/>
                <a:ea typeface="Candara"/>
                <a:cs typeface="Candara"/>
                <a:sym typeface="Candara"/>
              </a:defRPr>
            </a:lvl1pPr>
          </a:lstStyle>
          <a:p>
            <a:r>
              <a:rPr lang="en-US" dirty="0" err="1" smtClean="0"/>
              <a:t>云计算时代“容器</a:t>
            </a:r>
            <a:r>
              <a:rPr lang="en-US" dirty="0" smtClean="0"/>
              <a:t>”</a:t>
            </a:r>
            <a:endParaRPr dirty="0"/>
          </a:p>
        </p:txBody>
      </p:sp>
      <p:sp>
        <p:nvSpPr>
          <p:cNvPr id="47" name="Shape 190"/>
          <p:cNvSpPr/>
          <p:nvPr/>
        </p:nvSpPr>
        <p:spPr>
          <a:xfrm>
            <a:off x="5960293" y="1757735"/>
            <a:ext cx="2313117" cy="36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b="1" spc="50">
                <a:solidFill>
                  <a:srgbClr val="C02924"/>
                </a:solidFill>
                <a:effectLst>
                  <a:outerShdw blurRad="76200" dist="50800" dir="5400000" rotWithShape="0">
                    <a:srgbClr val="000000">
                      <a:alpha val="64999"/>
                    </a:srgbClr>
                  </a:outerShdw>
                </a:effectLst>
                <a:latin typeface="Candara"/>
                <a:ea typeface="Candara"/>
                <a:cs typeface="Candara"/>
                <a:sym typeface="Candara"/>
              </a:defRPr>
            </a:lvl1pPr>
          </a:lstStyle>
          <a:p>
            <a:r>
              <a:rPr lang="zh-CN" altLang="en-US" dirty="0" smtClean="0"/>
              <a:t>传统企业服务</a:t>
            </a:r>
            <a:r>
              <a:rPr lang="en-US" altLang="en-US" dirty="0" smtClean="0"/>
              <a:t>“Java”</a:t>
            </a:r>
            <a:endParaRPr dirty="0"/>
          </a:p>
        </p:txBody>
      </p:sp>
      <p:sp>
        <p:nvSpPr>
          <p:cNvPr id="2" name="左箭头 1"/>
          <p:cNvSpPr/>
          <p:nvPr/>
        </p:nvSpPr>
        <p:spPr>
          <a:xfrm>
            <a:off x="4321572" y="3175100"/>
            <a:ext cx="1141804" cy="917075"/>
          </a:xfrm>
          <a:prstGeom prst="leftArrow">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ot="0" spcFirstLastPara="1" vertOverflow="overflow" horzOverflow="overflow" vert="horz" wrap="square" lIns="91439" tIns="91439" rIns="91439" bIns="91439" numCol="1" spcCol="38100" rtlCol="0" anchor="t">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indent="0" algn="ctr" defTabSz="914400" rtl="0" fontAlgn="auto" latinLnBrk="1" hangingPunct="0">
              <a:lnSpc>
                <a:spcPct val="100000"/>
              </a:lnSpc>
              <a:spcBef>
                <a:spcPts val="0"/>
              </a:spcBef>
              <a:spcAft>
                <a:spcPts val="0"/>
              </a:spcAft>
              <a:buClrTx/>
              <a:buSzTx/>
              <a:buFontTx/>
              <a:buNone/>
              <a:tabLst/>
            </a:pPr>
            <a:r>
              <a:rPr lang="zh-CN"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开源</a:t>
            </a:r>
            <a:endParaRPr kumimoji="0" lang="zh-CN" altLang="en-US" sz="1800" b="1" i="0" u="none" strike="noStrike" spc="50" normalizeH="0" baseline="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FillTx/>
              <a:latin typeface="Candara"/>
              <a:ea typeface="Candara"/>
              <a:cs typeface="Candara"/>
              <a:sym typeface="Candara"/>
            </a:endParaRPr>
          </a:p>
        </p:txBody>
      </p:sp>
      <p:sp>
        <p:nvSpPr>
          <p:cNvPr id="52"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案例二：金融容器云</a:t>
            </a:r>
            <a:endParaRPr dirty="0"/>
          </a:p>
        </p:txBody>
      </p:sp>
    </p:spTree>
    <p:extLst>
      <p:ext uri="{BB962C8B-B14F-4D97-AF65-F5344CB8AC3E}">
        <p14:creationId xmlns:p14="http://schemas.microsoft.com/office/powerpoint/2010/main" val="6524043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linds(horizontal)">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checkerboard(across)">
                                      <p:cBhvr>
                                        <p:cTn id="15" dur="500"/>
                                        <p:tgtEl>
                                          <p:spTgt spid="33"/>
                                        </p:tgtEl>
                                      </p:cBhvr>
                                    </p:animEffect>
                                  </p:childTnLst>
                                </p:cTn>
                              </p:par>
                              <p:par>
                                <p:cTn id="16" presetID="5" presetClass="entr" presetSubtype="1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checkerboard(across)">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checkerboard(across)">
                                      <p:cBhvr>
                                        <p:cTn id="23" dur="500"/>
                                        <p:tgtEl>
                                          <p:spTgt spid="55"/>
                                        </p:tgtEl>
                                      </p:cBhvr>
                                    </p:animEffect>
                                  </p:childTnLst>
                                </p:cTn>
                              </p:par>
                              <p:par>
                                <p:cTn id="24" presetID="5" presetClass="entr" presetSubtype="1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checkerboard(across)">
                                      <p:cBhvr>
                                        <p:cTn id="26" dur="5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checkerboard(across)">
                                      <p:cBhvr>
                                        <p:cTn id="31" dur="500"/>
                                        <p:tgtEl>
                                          <p:spTgt spid="54"/>
                                        </p:tgtEl>
                                      </p:cBhvr>
                                    </p:animEffect>
                                  </p:childTnLst>
                                </p:cTn>
                              </p:par>
                              <p:par>
                                <p:cTn id="32" presetID="5" presetClass="entr" presetSubtype="10"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checkerboard(across)">
                                      <p:cBhvr>
                                        <p:cTn id="3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案例二：金融容器云</a:t>
            </a:r>
            <a:endParaRPr dirty="0"/>
          </a:p>
        </p:txBody>
      </p:sp>
      <p:cxnSp>
        <p:nvCxnSpPr>
          <p:cNvPr id="98" name="直线连接符 97"/>
          <p:cNvCxnSpPr/>
          <p:nvPr/>
        </p:nvCxnSpPr>
        <p:spPr>
          <a:xfrm>
            <a:off x="170220" y="4614672"/>
            <a:ext cx="8608646" cy="12820"/>
          </a:xfrm>
          <a:prstGeom prst="line">
            <a:avLst/>
          </a:prstGeom>
          <a:noFill/>
          <a:ln w="25400" cap="flat">
            <a:solidFill>
              <a:srgbClr val="C0504D"/>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nvGrpSpPr>
          <p:cNvPr id="99" name="组 98"/>
          <p:cNvGrpSpPr/>
          <p:nvPr/>
        </p:nvGrpSpPr>
        <p:grpSpPr>
          <a:xfrm>
            <a:off x="4828326" y="2309276"/>
            <a:ext cx="3499920" cy="1049864"/>
            <a:chOff x="4868068" y="962579"/>
            <a:chExt cx="3390885" cy="1168536"/>
          </a:xfrm>
        </p:grpSpPr>
        <p:sp>
          <p:nvSpPr>
            <p:cNvPr id="100" name="六边形 99"/>
            <p:cNvSpPr/>
            <p:nvPr/>
          </p:nvSpPr>
          <p:spPr>
            <a:xfrm>
              <a:off x="4868068" y="962579"/>
              <a:ext cx="1515396" cy="1168536"/>
            </a:xfrm>
            <a:prstGeom prst="hexagon">
              <a:avLst/>
            </a:prstGeom>
            <a:solidFill>
              <a:schemeClr val="accent6">
                <a:lumMod val="75000"/>
              </a:schemeClr>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zh-CN" altLang="en-US" sz="1400" b="1" dirty="0" smtClean="0">
                  <a:solidFill>
                    <a:srgbClr val="000000"/>
                  </a:solidFill>
                </a:rPr>
                <a:t>数据组件</a:t>
              </a:r>
              <a:endParaRPr lang="en-US" altLang="zh-CN" sz="1400" b="1" dirty="0" smtClean="0">
                <a:solidFill>
                  <a:srgbClr val="000000"/>
                </a:solidFill>
              </a:endParaRPr>
            </a:p>
            <a:p>
              <a:pPr marL="0" marR="0" indent="0" algn="ctr" defTabSz="914400" rtl="0" fontAlgn="auto" latinLnBrk="1" hangingPunct="0">
                <a:lnSpc>
                  <a:spcPct val="100000"/>
                </a:lnSpc>
                <a:spcBef>
                  <a:spcPts val="0"/>
                </a:spcBef>
                <a:spcAft>
                  <a:spcPts val="0"/>
                </a:spcAft>
                <a:buClrTx/>
                <a:buSzTx/>
                <a:buFontTx/>
                <a:buNone/>
                <a:tabLst/>
              </a:pPr>
              <a:r>
                <a:rPr lang="en-US" altLang="zh-CN" sz="1400" b="1" dirty="0" smtClean="0">
                  <a:solidFill>
                    <a:srgbClr val="000000"/>
                  </a:solidFill>
                </a:rPr>
                <a:t>Spark</a:t>
              </a:r>
            </a:p>
            <a:p>
              <a:pPr marL="0" marR="0" indent="0" algn="ctr" defTabSz="914400" rtl="0" fontAlgn="auto" latinLnBrk="1" hangingPunct="0">
                <a:lnSpc>
                  <a:spcPct val="100000"/>
                </a:lnSpc>
                <a:spcBef>
                  <a:spcPts val="0"/>
                </a:spcBef>
                <a:spcAft>
                  <a:spcPts val="0"/>
                </a:spcAft>
                <a:buClrTx/>
                <a:buSzTx/>
                <a:buFontTx/>
                <a:buNone/>
                <a:tabLst/>
              </a:pPr>
              <a:r>
                <a:rPr lang="en-US" altLang="zh-CN" sz="1400" b="1" dirty="0" err="1" smtClean="0">
                  <a:solidFill>
                    <a:srgbClr val="000000"/>
                  </a:solidFill>
                </a:rPr>
                <a:t>Redis</a:t>
              </a:r>
              <a:endParaRPr lang="en-US" altLang="zh-CN" sz="1400" b="1" dirty="0">
                <a:solidFill>
                  <a:srgbClr val="000000"/>
                </a:solidFill>
              </a:endParaRPr>
            </a:p>
          </p:txBody>
        </p:sp>
        <p:sp>
          <p:nvSpPr>
            <p:cNvPr id="101" name="六边形 100"/>
            <p:cNvSpPr/>
            <p:nvPr/>
          </p:nvSpPr>
          <p:spPr>
            <a:xfrm>
              <a:off x="6522381" y="967849"/>
              <a:ext cx="1736572" cy="1136389"/>
            </a:xfrm>
            <a:prstGeom prst="hexagon">
              <a:avLst/>
            </a:prstGeom>
            <a:solidFill>
              <a:schemeClr val="tx2">
                <a:lumMod val="60000"/>
                <a:lumOff val="40000"/>
              </a:schemeClr>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zh-CN" altLang="en-US" sz="1400" b="1" i="0" u="none" strike="noStrike" cap="none" spc="0" normalizeH="0" baseline="0" dirty="0" smtClean="0">
                  <a:ln>
                    <a:noFill/>
                  </a:ln>
                  <a:solidFill>
                    <a:srgbClr val="000000"/>
                  </a:solidFill>
                  <a:effectLst/>
                  <a:uFillTx/>
                  <a:sym typeface="Candara"/>
                </a:rPr>
                <a:t>消息队列</a:t>
              </a:r>
              <a:endParaRPr kumimoji="0" lang="en-US" altLang="zh-CN" sz="1400" b="1" i="0" u="none" strike="noStrike" cap="none" spc="0" normalizeH="0" baseline="0" dirty="0" smtClean="0">
                <a:ln>
                  <a:noFill/>
                </a:ln>
                <a:solidFill>
                  <a:srgbClr val="000000"/>
                </a:solidFill>
                <a:effectLst/>
                <a:uFillTx/>
                <a:sym typeface="Candara"/>
              </a:endParaRPr>
            </a:p>
            <a:p>
              <a:pPr marL="0" marR="0" indent="0" algn="ctr" defTabSz="914400" rtl="0" fontAlgn="auto" latinLnBrk="1" hangingPunct="0">
                <a:lnSpc>
                  <a:spcPct val="100000"/>
                </a:lnSpc>
                <a:spcBef>
                  <a:spcPts val="0"/>
                </a:spcBef>
                <a:spcAft>
                  <a:spcPts val="0"/>
                </a:spcAft>
                <a:buClrTx/>
                <a:buSzTx/>
                <a:buFontTx/>
                <a:buNone/>
                <a:tabLst/>
              </a:pPr>
              <a:r>
                <a:rPr lang="en-US" altLang="zh-CN" sz="1400" b="1" dirty="0" smtClean="0">
                  <a:solidFill>
                    <a:srgbClr val="000000"/>
                  </a:solidFill>
                </a:rPr>
                <a:t>Kafka</a:t>
              </a:r>
            </a:p>
            <a:p>
              <a:pPr marL="0" marR="0" indent="0" algn="ctr" defTabSz="914400" rtl="0" fontAlgn="auto" latinLnBrk="1" hangingPunct="0">
                <a:lnSpc>
                  <a:spcPct val="100000"/>
                </a:lnSpc>
                <a:spcBef>
                  <a:spcPts val="0"/>
                </a:spcBef>
                <a:spcAft>
                  <a:spcPts val="0"/>
                </a:spcAft>
                <a:buClrTx/>
                <a:buSzTx/>
                <a:buFontTx/>
                <a:buNone/>
                <a:tabLst/>
              </a:pPr>
              <a:r>
                <a:rPr lang="en-US" altLang="zh-CN" sz="1400" b="1" dirty="0" err="1" smtClean="0">
                  <a:solidFill>
                    <a:srgbClr val="000000"/>
                  </a:solidFill>
                  <a:sym typeface="Candara"/>
                </a:rPr>
                <a:t>RabbitMQ</a:t>
              </a:r>
              <a:endParaRPr lang="en-US" altLang="zh-CN" sz="1400" b="1" dirty="0" smtClean="0">
                <a:sym typeface="Candara"/>
              </a:endParaRPr>
            </a:p>
          </p:txBody>
        </p:sp>
      </p:grpSp>
      <p:grpSp>
        <p:nvGrpSpPr>
          <p:cNvPr id="102" name="组 101"/>
          <p:cNvGrpSpPr/>
          <p:nvPr/>
        </p:nvGrpSpPr>
        <p:grpSpPr>
          <a:xfrm>
            <a:off x="131591" y="3460542"/>
            <a:ext cx="8747402" cy="1009591"/>
            <a:chOff x="404105" y="2971669"/>
            <a:chExt cx="8474888" cy="1123710"/>
          </a:xfrm>
        </p:grpSpPr>
        <p:sp>
          <p:nvSpPr>
            <p:cNvPr id="103" name="圆角矩形 102"/>
            <p:cNvSpPr/>
            <p:nvPr/>
          </p:nvSpPr>
          <p:spPr>
            <a:xfrm>
              <a:off x="404105" y="2971669"/>
              <a:ext cx="8474888" cy="1123710"/>
            </a:xfrm>
            <a:prstGeom prst="roundRect">
              <a:avLst/>
            </a:prstGeom>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lang="en-US" altLang="zh-CN" dirty="0">
                <a:solidFill>
                  <a:srgbClr val="000000"/>
                </a:solidFill>
              </a:endParaRPr>
            </a:p>
            <a:p>
              <a:pPr marL="0" marR="0" indent="0" algn="l" defTabSz="914400" rtl="0" fontAlgn="auto" latinLnBrk="1" hangingPunct="0">
                <a:lnSpc>
                  <a:spcPct val="100000"/>
                </a:lnSpc>
                <a:spcBef>
                  <a:spcPts val="0"/>
                </a:spcBef>
                <a:spcAft>
                  <a:spcPts val="0"/>
                </a:spcAft>
                <a:buClrTx/>
                <a:buSzTx/>
                <a:buFontTx/>
                <a:buNone/>
                <a:tabLst/>
              </a:pPr>
              <a:endParaRPr kumimoji="0" lang="en-US" altLang="zh-CN" sz="1800" b="0" i="0" u="none" strike="noStrike" cap="none" spc="0" normalizeH="0" baseline="0" dirty="0" smtClean="0">
                <a:ln>
                  <a:noFill/>
                </a:ln>
                <a:solidFill>
                  <a:srgbClr val="000000"/>
                </a:solidFill>
                <a:effectLst/>
                <a:uFillTx/>
                <a:latin typeface="Candara"/>
                <a:ea typeface="Candara"/>
                <a:cs typeface="Candara"/>
                <a:sym typeface="Candara"/>
              </a:endParaRPr>
            </a:p>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Candara"/>
                <a:ea typeface="Candara"/>
                <a:cs typeface="Candara"/>
                <a:sym typeface="Candara"/>
              </a:endParaRPr>
            </a:p>
          </p:txBody>
        </p:sp>
        <p:sp>
          <p:nvSpPr>
            <p:cNvPr id="104" name="矩形 103"/>
            <p:cNvSpPr/>
            <p:nvPr/>
          </p:nvSpPr>
          <p:spPr>
            <a:xfrm>
              <a:off x="2863242" y="3213365"/>
              <a:ext cx="831563" cy="615551"/>
            </a:xfrm>
            <a:prstGeom prst="rect">
              <a:avLst/>
            </a:prstGeom>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91439" rIns="91439" bIns="9143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rPr>
                <a:t>弹性</a:t>
              </a:r>
              <a:endParaRPr kumimoji="0" lang="en-US" altLang="zh-CN" sz="1400" b="0" i="0" u="none" strike="noStrike" cap="none" spc="0" normalizeH="0" baseline="0" dirty="0" smtClean="0">
                <a:ln>
                  <a:noFill/>
                </a:ln>
                <a:solidFill>
                  <a:srgbClr val="FFFF00"/>
                </a:solidFill>
                <a:effectLst/>
                <a:uFillTx/>
                <a:sym typeface="Candara"/>
              </a:endParaRPr>
            </a:p>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sym typeface="Candara"/>
                </a:rPr>
                <a:t>扩容</a:t>
              </a:r>
              <a:endParaRPr kumimoji="0" lang="en-US" altLang="zh-CN" sz="1400" b="0" i="0" u="none" strike="noStrike" cap="none" spc="0" normalizeH="0" baseline="0" dirty="0" smtClean="0">
                <a:ln>
                  <a:noFill/>
                </a:ln>
                <a:solidFill>
                  <a:srgbClr val="FFFF00"/>
                </a:solidFill>
                <a:effectLst/>
                <a:uFillTx/>
                <a:sym typeface="Candara"/>
              </a:endParaRPr>
            </a:p>
          </p:txBody>
        </p:sp>
        <p:sp>
          <p:nvSpPr>
            <p:cNvPr id="105" name="矩形 104"/>
            <p:cNvSpPr/>
            <p:nvPr/>
          </p:nvSpPr>
          <p:spPr>
            <a:xfrm>
              <a:off x="1775473" y="3210249"/>
              <a:ext cx="918656" cy="615551"/>
            </a:xfrm>
            <a:prstGeom prst="rect">
              <a:avLst/>
            </a:prstGeom>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91439" rIns="91439" bIns="9143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rgbClr val="FFFF00"/>
                  </a:solidFill>
                  <a:effectLst/>
                  <a:uFillTx/>
                  <a:latin typeface="Candara"/>
                  <a:ea typeface="Candara"/>
                  <a:cs typeface="Candara"/>
                  <a:sym typeface="Candara"/>
                </a:rPr>
                <a:t>持续</a:t>
              </a:r>
              <a:endParaRPr kumimoji="0" lang="en-US" altLang="zh-CN" sz="1400" b="0" i="0" u="none" strike="noStrike" cap="none" spc="0" normalizeH="0" baseline="0" dirty="0" smtClean="0">
                <a:ln>
                  <a:noFill/>
                </a:ln>
                <a:solidFill>
                  <a:srgbClr val="FFFF00"/>
                </a:solidFill>
                <a:effectLst/>
                <a:uFillTx/>
                <a:latin typeface="Candara"/>
                <a:ea typeface="Candara"/>
                <a:cs typeface="Candara"/>
                <a:sym typeface="Candara"/>
              </a:endParaRPr>
            </a:p>
            <a:p>
              <a:pPr marL="0" marR="0" indent="0" algn="ctr" defTabSz="9144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rgbClr val="FFFF00"/>
                  </a:solidFill>
                  <a:effectLst/>
                  <a:uFillTx/>
                  <a:latin typeface="Candara"/>
                  <a:ea typeface="Candara"/>
                  <a:cs typeface="Candara"/>
                  <a:sym typeface="Candara"/>
                </a:rPr>
                <a:t>集成</a:t>
              </a:r>
              <a:endParaRPr kumimoji="0" lang="en-US" altLang="zh-CN" sz="1400" b="0" i="0" u="none" strike="noStrike" cap="none" spc="0" normalizeH="0" baseline="0" dirty="0" smtClean="0">
                <a:ln>
                  <a:noFill/>
                </a:ln>
                <a:solidFill>
                  <a:srgbClr val="FFFF00"/>
                </a:solidFill>
                <a:effectLst/>
                <a:uFillTx/>
                <a:latin typeface="Candara"/>
                <a:ea typeface="Candara"/>
                <a:cs typeface="Candara"/>
                <a:sym typeface="Candara"/>
              </a:endParaRPr>
            </a:p>
          </p:txBody>
        </p:sp>
        <p:sp>
          <p:nvSpPr>
            <p:cNvPr id="106" name="矩形 105"/>
            <p:cNvSpPr/>
            <p:nvPr/>
          </p:nvSpPr>
          <p:spPr>
            <a:xfrm>
              <a:off x="673524" y="3215899"/>
              <a:ext cx="895830" cy="615551"/>
            </a:xfrm>
            <a:prstGeom prst="rect">
              <a:avLst/>
            </a:prstGeom>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91439" rIns="91439" bIns="9143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latin typeface="Candara"/>
                  <a:ea typeface="Candara"/>
                  <a:cs typeface="Candara"/>
                </a:rPr>
                <a:t>应用</a:t>
              </a:r>
              <a:endParaRPr kumimoji="0" lang="en-US" altLang="zh-CN" sz="1400" b="0" i="0" u="none" strike="noStrike" cap="none" spc="0" normalizeH="0" baseline="0" dirty="0" smtClean="0">
                <a:ln>
                  <a:noFill/>
                </a:ln>
                <a:solidFill>
                  <a:srgbClr val="FFFF00"/>
                </a:solidFill>
                <a:effectLst/>
                <a:uFillTx/>
                <a:latin typeface="Candara"/>
                <a:ea typeface="Candara"/>
                <a:cs typeface="Candara"/>
                <a:sym typeface="Candara"/>
              </a:endParaRPr>
            </a:p>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latin typeface="Candara"/>
                  <a:ea typeface="Candara"/>
                  <a:cs typeface="Candara"/>
                </a:rPr>
                <a:t>部署</a:t>
              </a:r>
              <a:endParaRPr kumimoji="0" lang="en-US" altLang="zh-CN" sz="1400" b="0" i="0" u="none" strike="noStrike" cap="none" spc="0" normalizeH="0" baseline="0" dirty="0" smtClean="0">
                <a:ln>
                  <a:noFill/>
                </a:ln>
                <a:solidFill>
                  <a:srgbClr val="FFFF00"/>
                </a:solidFill>
                <a:effectLst/>
                <a:uFillTx/>
                <a:latin typeface="Candara"/>
                <a:ea typeface="Candara"/>
                <a:cs typeface="Candara"/>
                <a:sym typeface="Candara"/>
              </a:endParaRPr>
            </a:p>
          </p:txBody>
        </p:sp>
      </p:grpSp>
      <p:grpSp>
        <p:nvGrpSpPr>
          <p:cNvPr id="108" name="组 107"/>
          <p:cNvGrpSpPr/>
          <p:nvPr/>
        </p:nvGrpSpPr>
        <p:grpSpPr>
          <a:xfrm>
            <a:off x="6606303" y="3647478"/>
            <a:ext cx="1876580" cy="565825"/>
            <a:chOff x="6664765" y="3208768"/>
            <a:chExt cx="1818118" cy="629783"/>
          </a:xfrm>
        </p:grpSpPr>
        <p:sp>
          <p:nvSpPr>
            <p:cNvPr id="109" name="矩形 108"/>
            <p:cNvSpPr/>
            <p:nvPr/>
          </p:nvSpPr>
          <p:spPr>
            <a:xfrm>
              <a:off x="6664765" y="3223000"/>
              <a:ext cx="831563" cy="615551"/>
            </a:xfrm>
            <a:prstGeom prst="rect">
              <a:avLst/>
            </a:prstGeom>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91439" rIns="91439" bIns="9143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rgbClr val="FFFF00"/>
                  </a:solidFill>
                  <a:effectLst/>
                  <a:uFillTx/>
                  <a:sym typeface="Candara"/>
                </a:rPr>
                <a:t>持久化</a:t>
              </a:r>
              <a:endParaRPr kumimoji="0" lang="en-US" altLang="zh-CN" sz="1400" b="0" i="0" u="none" strike="noStrike" cap="none" spc="0" normalizeH="0" baseline="0" dirty="0" smtClean="0">
                <a:ln>
                  <a:noFill/>
                </a:ln>
                <a:solidFill>
                  <a:srgbClr val="FFFF00"/>
                </a:solidFill>
                <a:effectLst/>
                <a:uFillTx/>
                <a:sym typeface="Candara"/>
              </a:endParaRPr>
            </a:p>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rPr>
                <a:t>对接</a:t>
              </a:r>
              <a:endParaRPr kumimoji="0" lang="en-US" altLang="zh-CN" sz="1400" b="0" i="0" u="none" strike="noStrike" cap="none" spc="0" normalizeH="0" baseline="0" dirty="0" smtClean="0">
                <a:ln>
                  <a:noFill/>
                </a:ln>
                <a:solidFill>
                  <a:srgbClr val="FFFF00"/>
                </a:solidFill>
                <a:effectLst/>
                <a:uFillTx/>
                <a:sym typeface="Candara"/>
              </a:endParaRPr>
            </a:p>
          </p:txBody>
        </p:sp>
        <p:sp>
          <p:nvSpPr>
            <p:cNvPr id="110" name="矩形 109"/>
            <p:cNvSpPr/>
            <p:nvPr/>
          </p:nvSpPr>
          <p:spPr>
            <a:xfrm>
              <a:off x="7651320" y="3208768"/>
              <a:ext cx="831563" cy="615551"/>
            </a:xfrm>
            <a:prstGeom prst="rect">
              <a:avLst/>
            </a:prstGeom>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91439" rIns="91439" bIns="9143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altLang="zh-CN" sz="1400" dirty="0" smtClean="0">
                  <a:solidFill>
                    <a:srgbClr val="FFFF00"/>
                  </a:solidFill>
                </a:rPr>
                <a:t>SDN</a:t>
              </a:r>
            </a:p>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rPr>
                <a:t>对接</a:t>
              </a:r>
              <a:endParaRPr kumimoji="0" lang="en-US" altLang="zh-CN" sz="1400" b="0" i="0" u="none" strike="noStrike" cap="none" spc="0" normalizeH="0" baseline="0" dirty="0" smtClean="0">
                <a:ln>
                  <a:noFill/>
                </a:ln>
                <a:solidFill>
                  <a:srgbClr val="FFFF00"/>
                </a:solidFill>
                <a:effectLst/>
                <a:uFillTx/>
                <a:sym typeface="Candara"/>
              </a:endParaRPr>
            </a:p>
          </p:txBody>
        </p:sp>
      </p:grpSp>
      <p:grpSp>
        <p:nvGrpSpPr>
          <p:cNvPr id="111" name="Group 107"/>
          <p:cNvGrpSpPr/>
          <p:nvPr/>
        </p:nvGrpSpPr>
        <p:grpSpPr>
          <a:xfrm>
            <a:off x="400824" y="5440106"/>
            <a:ext cx="8237874" cy="1153328"/>
            <a:chOff x="0" y="0"/>
            <a:chExt cx="7981232" cy="1283693"/>
          </a:xfrm>
        </p:grpSpPr>
        <p:sp>
          <p:nvSpPr>
            <p:cNvPr id="112" name="Shape 102"/>
            <p:cNvSpPr/>
            <p:nvPr/>
          </p:nvSpPr>
          <p:spPr>
            <a:xfrm>
              <a:off x="0" y="0"/>
              <a:ext cx="7981234" cy="1118865"/>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lnTo>
                    <a:pt x="6778" y="2419"/>
                  </a:ln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lnTo>
                    <a:pt x="14418" y="1119"/>
                  </a:ln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lnTo>
                    <a:pt x="7973" y="18727"/>
                  </a:ln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376092"/>
            </a:solidFill>
            <a:ln w="25400" cap="flat">
              <a:solidFill>
                <a:srgbClr val="4F81BD"/>
              </a:solidFill>
              <a:prstDash val="solid"/>
              <a:bevel/>
            </a:ln>
            <a:effectLst/>
          </p:spPr>
          <p:txBody>
            <a:bodyPr wrap="square" lIns="0" tIns="0" rIns="0" bIns="0" numCol="1" anchor="t">
              <a:noAutofit/>
            </a:bodyPr>
            <a:lstStyle/>
            <a:p>
              <a:pPr lvl="0">
                <a:defRPr>
                  <a:latin typeface="Candara"/>
                  <a:ea typeface="Candara"/>
                  <a:cs typeface="Candara"/>
                  <a:sym typeface="Candara"/>
                </a:defRPr>
              </a:pPr>
              <a:endParaRPr/>
            </a:p>
          </p:txBody>
        </p:sp>
        <p:sp>
          <p:nvSpPr>
            <p:cNvPr id="113" name="Shape 103"/>
            <p:cNvSpPr/>
            <p:nvPr/>
          </p:nvSpPr>
          <p:spPr>
            <a:xfrm>
              <a:off x="2524415" y="1039444"/>
              <a:ext cx="186117" cy="18611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376092"/>
            </a:solidFill>
            <a:ln w="25400" cap="flat">
              <a:solidFill>
                <a:srgbClr val="4F81BD"/>
              </a:solidFill>
              <a:prstDash val="solid"/>
              <a:bevel/>
            </a:ln>
            <a:effectLst/>
          </p:spPr>
          <p:txBody>
            <a:bodyPr wrap="square" lIns="0" tIns="0" rIns="0" bIns="0" numCol="1" anchor="t">
              <a:noAutofit/>
            </a:bodyPr>
            <a:lstStyle/>
            <a:p>
              <a:pPr lvl="0">
                <a:defRPr>
                  <a:latin typeface="Candara"/>
                  <a:ea typeface="Candara"/>
                  <a:cs typeface="Candara"/>
                  <a:sym typeface="Candara"/>
                </a:defRPr>
              </a:pPr>
              <a:endParaRPr/>
            </a:p>
          </p:txBody>
        </p:sp>
        <p:sp>
          <p:nvSpPr>
            <p:cNvPr id="114" name="Shape 104"/>
            <p:cNvSpPr/>
            <p:nvPr/>
          </p:nvSpPr>
          <p:spPr>
            <a:xfrm>
              <a:off x="2383881" y="1142568"/>
              <a:ext cx="124079" cy="12407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376092"/>
            </a:solidFill>
            <a:ln w="25400" cap="flat">
              <a:solidFill>
                <a:srgbClr val="4F81BD"/>
              </a:solidFill>
              <a:prstDash val="solid"/>
              <a:bevel/>
            </a:ln>
            <a:effectLst/>
          </p:spPr>
          <p:txBody>
            <a:bodyPr wrap="square" lIns="0" tIns="0" rIns="0" bIns="0" numCol="1" anchor="t">
              <a:noAutofit/>
            </a:bodyPr>
            <a:lstStyle/>
            <a:p>
              <a:pPr lvl="0">
                <a:defRPr>
                  <a:latin typeface="Candara"/>
                  <a:ea typeface="Candara"/>
                  <a:cs typeface="Candara"/>
                  <a:sym typeface="Candara"/>
                </a:defRPr>
              </a:pPr>
              <a:endParaRPr/>
            </a:p>
          </p:txBody>
        </p:sp>
        <p:sp>
          <p:nvSpPr>
            <p:cNvPr id="115" name="Shape 105"/>
            <p:cNvSpPr/>
            <p:nvPr/>
          </p:nvSpPr>
          <p:spPr>
            <a:xfrm>
              <a:off x="2300542" y="1221655"/>
              <a:ext cx="62039" cy="620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376092"/>
            </a:solidFill>
            <a:ln w="25400" cap="flat">
              <a:solidFill>
                <a:srgbClr val="4F81BD"/>
              </a:solidFill>
              <a:prstDash val="solid"/>
              <a:bevel/>
            </a:ln>
            <a:effectLst/>
          </p:spPr>
          <p:txBody>
            <a:bodyPr wrap="square" lIns="0" tIns="0" rIns="0" bIns="0" numCol="1" anchor="t">
              <a:noAutofit/>
            </a:bodyPr>
            <a:lstStyle/>
            <a:p>
              <a:pPr lvl="0">
                <a:defRPr>
                  <a:latin typeface="Candara"/>
                  <a:ea typeface="Candara"/>
                  <a:cs typeface="Candara"/>
                  <a:sym typeface="Candara"/>
                </a:defRPr>
              </a:pPr>
              <a:endParaRPr/>
            </a:p>
          </p:txBody>
        </p:sp>
        <p:sp>
          <p:nvSpPr>
            <p:cNvPr id="116" name="Shape 106"/>
            <p:cNvSpPr/>
            <p:nvPr/>
          </p:nvSpPr>
          <p:spPr>
            <a:xfrm>
              <a:off x="405269" y="56893"/>
              <a:ext cx="7313475" cy="949954"/>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lnTo>
                    <a:pt x="14532" y="19050"/>
                  </a:lnTo>
                  <a:cubicBezTo>
                    <a:pt x="14510" y="19430"/>
                    <a:pt x="14462" y="19806"/>
                    <a:pt x="14386" y="20172"/>
                  </a:cubicBezTo>
                  <a:moveTo>
                    <a:pt x="17421" y="12116"/>
                  </a:moveTo>
                  <a:lnTo>
                    <a:pt x="17421" y="12116"/>
                  </a:lnTo>
                  <a:cubicBezTo>
                    <a:pt x="18505" y="12890"/>
                    <a:pt x="19193" y="14504"/>
                    <a:pt x="19193" y="16273"/>
                  </a:cubicBezTo>
                  <a:moveTo>
                    <a:pt x="21600" y="7649"/>
                  </a:moveTo>
                  <a:lnTo>
                    <a:pt x="21600" y="7649"/>
                  </a:lnTo>
                  <a:cubicBezTo>
                    <a:pt x="21423" y="8256"/>
                    <a:pt x="21153" y="8794"/>
                    <a:pt x="20811" y="9222"/>
                  </a:cubicBezTo>
                  <a:moveTo>
                    <a:pt x="19707" y="1814"/>
                  </a:moveTo>
                  <a:lnTo>
                    <a:pt x="19707" y="1814"/>
                  </a:lnTo>
                  <a:cubicBezTo>
                    <a:pt x="19737" y="2059"/>
                    <a:pt x="19751" y="2307"/>
                    <a:pt x="19749" y="2556"/>
                  </a:cubicBezTo>
                  <a:moveTo>
                    <a:pt x="14668" y="947"/>
                  </a:moveTo>
                  <a:lnTo>
                    <a:pt x="14668" y="947"/>
                  </a:lnTo>
                  <a:cubicBezTo>
                    <a:pt x="14771" y="605"/>
                    <a:pt x="14907" y="286"/>
                    <a:pt x="15073" y="0"/>
                  </a:cubicBezTo>
                  <a:moveTo>
                    <a:pt x="10888" y="1399"/>
                  </a:moveTo>
                  <a:lnTo>
                    <a:pt x="10888" y="1399"/>
                  </a:lnTo>
                  <a:cubicBezTo>
                    <a:pt x="10930" y="1115"/>
                    <a:pt x="10996" y="841"/>
                    <a:pt x="11084" y="582"/>
                  </a:cubicBezTo>
                  <a:moveTo>
                    <a:pt x="6452" y="1676"/>
                  </a:moveTo>
                  <a:lnTo>
                    <a:pt x="6452" y="1676"/>
                  </a:ln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4F81BD"/>
              </a:solidFill>
              <a:prstDash val="solid"/>
              <a:bevel/>
            </a:ln>
            <a:effectLst/>
          </p:spPr>
          <p:txBody>
            <a:bodyPr wrap="square" lIns="0" tIns="0" rIns="0" bIns="0" numCol="1" anchor="t">
              <a:noAutofit/>
            </a:bodyPr>
            <a:lstStyle/>
            <a:p>
              <a:pPr lvl="0">
                <a:defRPr>
                  <a:latin typeface="Candara"/>
                  <a:ea typeface="Candara"/>
                  <a:cs typeface="Candara"/>
                  <a:sym typeface="Candara"/>
                </a:defRPr>
              </a:pPr>
              <a:endParaRPr/>
            </a:p>
          </p:txBody>
        </p:sp>
      </p:grpSp>
      <p:sp>
        <p:nvSpPr>
          <p:cNvPr id="117" name="Shape 109"/>
          <p:cNvSpPr/>
          <p:nvPr/>
        </p:nvSpPr>
        <p:spPr>
          <a:xfrm>
            <a:off x="2007841" y="5053529"/>
            <a:ext cx="1416364" cy="996731"/>
          </a:xfrm>
          <a:prstGeom prst="rect">
            <a:avLst/>
          </a:prstGeom>
          <a:solidFill>
            <a:srgbClr val="77933C"/>
          </a:solidFill>
          <a:ln w="25400">
            <a:solidFill>
              <a:srgbClr val="604A7B"/>
            </a:solidFill>
          </a:ln>
        </p:spPr>
        <p:txBody>
          <a:bodyPr lIns="0" tIns="0" rIns="0" bIns="0"/>
          <a:lstStyle/>
          <a:p>
            <a:pPr lvl="0">
              <a:defRPr>
                <a:latin typeface="Candara"/>
                <a:ea typeface="Candara"/>
                <a:cs typeface="Candara"/>
                <a:sym typeface="Candara"/>
              </a:defRPr>
            </a:pPr>
            <a:endParaRPr/>
          </a:p>
        </p:txBody>
      </p:sp>
      <p:sp>
        <p:nvSpPr>
          <p:cNvPr id="118" name="Shape 110"/>
          <p:cNvSpPr/>
          <p:nvPr/>
        </p:nvSpPr>
        <p:spPr>
          <a:xfrm>
            <a:off x="3802548" y="5030761"/>
            <a:ext cx="1416364" cy="996731"/>
          </a:xfrm>
          <a:prstGeom prst="rect">
            <a:avLst/>
          </a:prstGeom>
          <a:solidFill>
            <a:srgbClr val="77933C"/>
          </a:solidFill>
          <a:ln w="25400">
            <a:solidFill>
              <a:srgbClr val="0000FF"/>
            </a:solidFill>
          </a:ln>
        </p:spPr>
        <p:txBody>
          <a:bodyPr lIns="0" tIns="0" rIns="0" bIns="0"/>
          <a:lstStyle/>
          <a:p>
            <a:pPr lvl="0">
              <a:defRPr>
                <a:latin typeface="Candara"/>
                <a:ea typeface="Candara"/>
                <a:cs typeface="Candara"/>
                <a:sym typeface="Candara"/>
              </a:defRPr>
            </a:pPr>
            <a:endParaRPr/>
          </a:p>
        </p:txBody>
      </p:sp>
      <p:sp>
        <p:nvSpPr>
          <p:cNvPr id="119" name="Shape 111"/>
          <p:cNvSpPr/>
          <p:nvPr/>
        </p:nvSpPr>
        <p:spPr>
          <a:xfrm>
            <a:off x="5714042" y="5044486"/>
            <a:ext cx="1416364" cy="996732"/>
          </a:xfrm>
          <a:prstGeom prst="rect">
            <a:avLst/>
          </a:prstGeom>
          <a:solidFill>
            <a:srgbClr val="77933C"/>
          </a:solidFill>
          <a:ln w="25400">
            <a:solidFill>
              <a:srgbClr val="FF0000"/>
            </a:solidFill>
          </a:ln>
        </p:spPr>
        <p:txBody>
          <a:bodyPr lIns="0" tIns="0" rIns="0" bIns="0"/>
          <a:lstStyle/>
          <a:p>
            <a:pPr lvl="0">
              <a:defRPr>
                <a:latin typeface="Candara"/>
                <a:ea typeface="Candara"/>
                <a:cs typeface="Candara"/>
                <a:sym typeface="Candara"/>
              </a:defRPr>
            </a:pPr>
            <a:endParaRPr/>
          </a:p>
        </p:txBody>
      </p:sp>
      <p:pic>
        <p:nvPicPr>
          <p:cNvPr id="120" name="image7.jpeg" descr="阿里云.JPG"/>
          <p:cNvPicPr/>
          <p:nvPr/>
        </p:nvPicPr>
        <p:blipFill>
          <a:blip r:embed="rId2">
            <a:extLst/>
          </a:blip>
          <a:stretch>
            <a:fillRect/>
          </a:stretch>
        </p:blipFill>
        <p:spPr>
          <a:xfrm>
            <a:off x="6340844" y="5802490"/>
            <a:ext cx="726973" cy="381498"/>
          </a:xfrm>
          <a:prstGeom prst="rect">
            <a:avLst/>
          </a:prstGeom>
          <a:ln w="12700">
            <a:miter lim="400000"/>
          </a:ln>
        </p:spPr>
      </p:pic>
      <p:pic>
        <p:nvPicPr>
          <p:cNvPr id="122" name="image9.png"/>
          <p:cNvPicPr/>
          <p:nvPr/>
        </p:nvPicPr>
        <p:blipFill>
          <a:blip r:embed="rId3">
            <a:extLst/>
          </a:blip>
          <a:stretch>
            <a:fillRect/>
          </a:stretch>
        </p:blipFill>
        <p:spPr>
          <a:xfrm>
            <a:off x="4119835" y="5917366"/>
            <a:ext cx="911387" cy="223965"/>
          </a:xfrm>
          <a:prstGeom prst="rect">
            <a:avLst/>
          </a:prstGeom>
          <a:ln w="12700">
            <a:miter lim="400000"/>
          </a:ln>
        </p:spPr>
      </p:pic>
      <p:pic>
        <p:nvPicPr>
          <p:cNvPr id="123" name="image10.png"/>
          <p:cNvPicPr/>
          <p:nvPr/>
        </p:nvPicPr>
        <p:blipFill>
          <a:blip r:embed="rId4">
            <a:extLst/>
          </a:blip>
          <a:stretch>
            <a:fillRect/>
          </a:stretch>
        </p:blipFill>
        <p:spPr>
          <a:xfrm>
            <a:off x="2820240" y="5753763"/>
            <a:ext cx="557427" cy="478953"/>
          </a:xfrm>
          <a:prstGeom prst="rect">
            <a:avLst/>
          </a:prstGeom>
          <a:ln w="12700">
            <a:miter lim="400000"/>
          </a:ln>
        </p:spPr>
      </p:pic>
      <p:sp>
        <p:nvSpPr>
          <p:cNvPr id="124" name="Shape 133"/>
          <p:cNvSpPr/>
          <p:nvPr/>
        </p:nvSpPr>
        <p:spPr>
          <a:xfrm>
            <a:off x="2442449" y="4722402"/>
            <a:ext cx="571808" cy="27699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lvl="0"/>
            <a:r>
              <a:rPr lang="zh-CN" altLang="en-US" sz="1200" dirty="0" smtClean="0"/>
              <a:t>集群</a:t>
            </a:r>
            <a:r>
              <a:rPr lang="en-US" altLang="zh-CN" sz="1200" dirty="0" smtClean="0"/>
              <a:t>1</a:t>
            </a:r>
            <a:endParaRPr sz="1200" dirty="0"/>
          </a:p>
        </p:txBody>
      </p:sp>
      <p:sp>
        <p:nvSpPr>
          <p:cNvPr id="125" name="Shape 134"/>
          <p:cNvSpPr/>
          <p:nvPr/>
        </p:nvSpPr>
        <p:spPr>
          <a:xfrm>
            <a:off x="4275870" y="4696131"/>
            <a:ext cx="571808" cy="27699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lvl="0"/>
            <a:r>
              <a:rPr lang="zh-CN" altLang="en-US" sz="1200" dirty="0" smtClean="0"/>
              <a:t>集群</a:t>
            </a:r>
            <a:r>
              <a:rPr lang="en-US" altLang="zh-CN" sz="1200" dirty="0" smtClean="0"/>
              <a:t>2</a:t>
            </a:r>
            <a:endParaRPr sz="1200" dirty="0"/>
          </a:p>
        </p:txBody>
      </p:sp>
      <p:sp>
        <p:nvSpPr>
          <p:cNvPr id="126" name="Shape 135"/>
          <p:cNvSpPr/>
          <p:nvPr/>
        </p:nvSpPr>
        <p:spPr>
          <a:xfrm>
            <a:off x="6108829" y="4702840"/>
            <a:ext cx="571808" cy="27699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lvl="0"/>
            <a:r>
              <a:rPr lang="zh-CN" altLang="en-US" sz="1200" dirty="0" smtClean="0"/>
              <a:t>集群</a:t>
            </a:r>
            <a:r>
              <a:rPr lang="en-US" altLang="zh-CN" sz="1200" dirty="0" smtClean="0"/>
              <a:t>3</a:t>
            </a:r>
            <a:endParaRPr sz="1200" dirty="0"/>
          </a:p>
        </p:txBody>
      </p:sp>
      <p:sp>
        <p:nvSpPr>
          <p:cNvPr id="127" name="Shape 137"/>
          <p:cNvSpPr/>
          <p:nvPr/>
        </p:nvSpPr>
        <p:spPr>
          <a:xfrm>
            <a:off x="3635413" y="4986062"/>
            <a:ext cx="15068" cy="1239356"/>
          </a:xfrm>
          <a:prstGeom prst="line">
            <a:avLst/>
          </a:prstGeom>
          <a:ln w="25400">
            <a:solidFill/>
            <a:prstDash val="sysDash"/>
          </a:ln>
          <a:effectLst>
            <a:outerShdw blurRad="38100" dist="20000" dir="5400000" rotWithShape="0">
              <a:srgbClr val="000000">
                <a:alpha val="38000"/>
              </a:srgbClr>
            </a:outerShdw>
          </a:effectLst>
        </p:spPr>
        <p:txBody>
          <a:bodyPr lIns="0" tIns="0" rIns="0" bIns="0"/>
          <a:lstStyle/>
          <a:p>
            <a:pPr lvl="0" defTabSz="457200">
              <a:defRPr sz="1200">
                <a:latin typeface="+mn-lt"/>
                <a:ea typeface="+mn-ea"/>
                <a:cs typeface="+mn-cs"/>
                <a:sym typeface="Helvetica"/>
              </a:defRPr>
            </a:pPr>
            <a:endParaRPr/>
          </a:p>
        </p:txBody>
      </p:sp>
      <p:sp>
        <p:nvSpPr>
          <p:cNvPr id="128" name="Shape 138"/>
          <p:cNvSpPr/>
          <p:nvPr/>
        </p:nvSpPr>
        <p:spPr>
          <a:xfrm>
            <a:off x="5431000" y="4993360"/>
            <a:ext cx="15068" cy="1239356"/>
          </a:xfrm>
          <a:prstGeom prst="line">
            <a:avLst/>
          </a:prstGeom>
          <a:ln w="25400">
            <a:solidFill/>
            <a:prstDash val="sysDash"/>
          </a:ln>
          <a:effectLst>
            <a:outerShdw blurRad="38100" dist="20000" dir="5400000" rotWithShape="0">
              <a:srgbClr val="000000">
                <a:alpha val="38000"/>
              </a:srgbClr>
            </a:outerShdw>
          </a:effectLst>
        </p:spPr>
        <p:txBody>
          <a:bodyPr lIns="0" tIns="0" rIns="0" bIns="0"/>
          <a:lstStyle/>
          <a:p>
            <a:pPr lvl="0" defTabSz="457200">
              <a:defRPr sz="1200">
                <a:latin typeface="+mn-lt"/>
                <a:ea typeface="+mn-ea"/>
                <a:cs typeface="+mn-cs"/>
                <a:sym typeface="Helvetica"/>
              </a:defRPr>
            </a:pPr>
            <a:endParaRPr/>
          </a:p>
        </p:txBody>
      </p:sp>
      <p:grpSp>
        <p:nvGrpSpPr>
          <p:cNvPr id="129" name="Group 163"/>
          <p:cNvGrpSpPr/>
          <p:nvPr/>
        </p:nvGrpSpPr>
        <p:grpSpPr>
          <a:xfrm>
            <a:off x="2042192" y="5106924"/>
            <a:ext cx="4841059" cy="534452"/>
            <a:chOff x="1816016" y="-1"/>
            <a:chExt cx="4690241" cy="594862"/>
          </a:xfrm>
        </p:grpSpPr>
        <p:sp>
          <p:nvSpPr>
            <p:cNvPr id="130" name="Shape 145"/>
            <p:cNvSpPr/>
            <p:nvPr/>
          </p:nvSpPr>
          <p:spPr>
            <a:xfrm>
              <a:off x="4407337" y="378833"/>
              <a:ext cx="216027" cy="216028"/>
            </a:xfrm>
            <a:prstGeom prst="rect">
              <a:avLst/>
            </a:prstGeom>
            <a:solidFill>
              <a:srgbClr val="E46C0A"/>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31" name="Shape 147"/>
            <p:cNvSpPr/>
            <p:nvPr/>
          </p:nvSpPr>
          <p:spPr>
            <a:xfrm>
              <a:off x="2139810" y="361874"/>
              <a:ext cx="216027" cy="216028"/>
            </a:xfrm>
            <a:prstGeom prst="rect">
              <a:avLst/>
            </a:prstGeom>
            <a:solidFill>
              <a:srgbClr val="376092"/>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32" name="Shape 148"/>
            <p:cNvSpPr/>
            <p:nvPr/>
          </p:nvSpPr>
          <p:spPr>
            <a:xfrm>
              <a:off x="4005465" y="28107"/>
              <a:ext cx="216027" cy="216027"/>
            </a:xfrm>
            <a:prstGeom prst="rect">
              <a:avLst/>
            </a:prstGeom>
            <a:solidFill>
              <a:schemeClr val="tx2">
                <a:lumMod val="60000"/>
                <a:lumOff val="40000"/>
              </a:schemeClr>
            </a:solidFill>
            <a:ln w="9525" cap="flat">
              <a:solidFill>
                <a:srgbClr val="7D60A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33" name="Shape 151"/>
            <p:cNvSpPr/>
            <p:nvPr/>
          </p:nvSpPr>
          <p:spPr>
            <a:xfrm>
              <a:off x="1816016" y="-1"/>
              <a:ext cx="216027" cy="216027"/>
            </a:xfrm>
            <a:prstGeom prst="rect">
              <a:avLst/>
            </a:prstGeom>
            <a:solidFill>
              <a:srgbClr val="E46C0A"/>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34" name="Shape 152"/>
            <p:cNvSpPr/>
            <p:nvPr/>
          </p:nvSpPr>
          <p:spPr>
            <a:xfrm>
              <a:off x="2139810" y="13187"/>
              <a:ext cx="216027" cy="216027"/>
            </a:xfrm>
            <a:prstGeom prst="rect">
              <a:avLst/>
            </a:prstGeom>
            <a:solidFill>
              <a:srgbClr val="E46C0A"/>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35" name="Shape 153"/>
            <p:cNvSpPr/>
            <p:nvPr/>
          </p:nvSpPr>
          <p:spPr>
            <a:xfrm>
              <a:off x="2508236" y="13187"/>
              <a:ext cx="216027" cy="216027"/>
            </a:xfrm>
            <a:prstGeom prst="rect">
              <a:avLst/>
            </a:prstGeom>
            <a:solidFill>
              <a:srgbClr val="376092"/>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36" name="Shape 154"/>
            <p:cNvSpPr/>
            <p:nvPr/>
          </p:nvSpPr>
          <p:spPr>
            <a:xfrm>
              <a:off x="1816016" y="361874"/>
              <a:ext cx="216027" cy="216028"/>
            </a:xfrm>
            <a:prstGeom prst="rect">
              <a:avLst/>
            </a:prstGeom>
            <a:solidFill>
              <a:srgbClr val="E46C0A"/>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37" name="Shape 155"/>
            <p:cNvSpPr/>
            <p:nvPr/>
          </p:nvSpPr>
          <p:spPr>
            <a:xfrm>
              <a:off x="3653923" y="28107"/>
              <a:ext cx="216027" cy="216027"/>
            </a:xfrm>
            <a:prstGeom prst="rect">
              <a:avLst/>
            </a:prstGeom>
            <a:solidFill>
              <a:srgbClr val="376092"/>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38" name="Shape 156"/>
            <p:cNvSpPr/>
            <p:nvPr/>
          </p:nvSpPr>
          <p:spPr>
            <a:xfrm>
              <a:off x="3653923" y="361874"/>
              <a:ext cx="216027" cy="216028"/>
            </a:xfrm>
            <a:prstGeom prst="rect">
              <a:avLst/>
            </a:prstGeom>
            <a:solidFill>
              <a:srgbClr val="376092"/>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39" name="Shape 157"/>
            <p:cNvSpPr/>
            <p:nvPr/>
          </p:nvSpPr>
          <p:spPr>
            <a:xfrm>
              <a:off x="4395429" y="13187"/>
              <a:ext cx="216027" cy="216027"/>
            </a:xfrm>
            <a:prstGeom prst="rect">
              <a:avLst/>
            </a:prstGeom>
            <a:solidFill>
              <a:srgbClr val="376092"/>
            </a:solidFill>
            <a:ln w="9525" cap="flat">
              <a:solidFill>
                <a:srgbClr val="7D60A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40" name="Shape 158"/>
            <p:cNvSpPr/>
            <p:nvPr/>
          </p:nvSpPr>
          <p:spPr>
            <a:xfrm>
              <a:off x="4005465" y="378833"/>
              <a:ext cx="216027" cy="216028"/>
            </a:xfrm>
            <a:prstGeom prst="rect">
              <a:avLst/>
            </a:prstGeom>
            <a:solidFill>
              <a:schemeClr val="tx2">
                <a:lumMod val="60000"/>
                <a:lumOff val="40000"/>
              </a:schemeClr>
            </a:solidFill>
            <a:ln w="9525" cap="flat">
              <a:solidFill>
                <a:srgbClr val="7D60A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41" name="Shape 159"/>
            <p:cNvSpPr/>
            <p:nvPr/>
          </p:nvSpPr>
          <p:spPr>
            <a:xfrm>
              <a:off x="5587138" y="353959"/>
              <a:ext cx="216027" cy="216028"/>
            </a:xfrm>
            <a:prstGeom prst="rect">
              <a:avLst/>
            </a:prstGeom>
            <a:solidFill>
              <a:srgbClr val="E46C0A"/>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42" name="Shape 160"/>
            <p:cNvSpPr/>
            <p:nvPr/>
          </p:nvSpPr>
          <p:spPr>
            <a:xfrm>
              <a:off x="5587138" y="45906"/>
              <a:ext cx="216027" cy="216027"/>
            </a:xfrm>
            <a:prstGeom prst="rect">
              <a:avLst/>
            </a:prstGeom>
            <a:solidFill>
              <a:schemeClr val="tx2">
                <a:lumMod val="60000"/>
                <a:lumOff val="40000"/>
              </a:schemeClr>
            </a:solidFill>
            <a:ln w="9525" cap="flat">
              <a:solidFill>
                <a:srgbClr val="7D60A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43" name="Shape 161"/>
            <p:cNvSpPr/>
            <p:nvPr/>
          </p:nvSpPr>
          <p:spPr>
            <a:xfrm>
              <a:off x="6290230" y="45906"/>
              <a:ext cx="216027" cy="216027"/>
            </a:xfrm>
            <a:prstGeom prst="rect">
              <a:avLst/>
            </a:prstGeom>
            <a:solidFill>
              <a:srgbClr val="376092"/>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sp>
          <p:nvSpPr>
            <p:cNvPr id="144" name="Shape 162"/>
            <p:cNvSpPr/>
            <p:nvPr/>
          </p:nvSpPr>
          <p:spPr>
            <a:xfrm>
              <a:off x="5924452" y="45906"/>
              <a:ext cx="216027" cy="216027"/>
            </a:xfrm>
            <a:prstGeom prst="rect">
              <a:avLst/>
            </a:prstGeom>
            <a:solidFill>
              <a:srgbClr val="376092"/>
            </a:soli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latin typeface="微软雅黑"/>
                  <a:ea typeface="微软雅黑"/>
                  <a:cs typeface="微软雅黑"/>
                  <a:sym typeface="微软雅黑"/>
                </a:defRPr>
              </a:pPr>
              <a:endParaRPr/>
            </a:p>
          </p:txBody>
        </p:sp>
      </p:grpSp>
      <p:grpSp>
        <p:nvGrpSpPr>
          <p:cNvPr id="148" name="组 147"/>
          <p:cNvGrpSpPr/>
          <p:nvPr/>
        </p:nvGrpSpPr>
        <p:grpSpPr>
          <a:xfrm>
            <a:off x="433055" y="2309277"/>
            <a:ext cx="4189518" cy="1056922"/>
            <a:chOff x="581365" y="994526"/>
            <a:chExt cx="4059000" cy="1176391"/>
          </a:xfrm>
        </p:grpSpPr>
        <p:sp>
          <p:nvSpPr>
            <p:cNvPr id="149" name="六边形 148"/>
            <p:cNvSpPr/>
            <p:nvPr/>
          </p:nvSpPr>
          <p:spPr>
            <a:xfrm>
              <a:off x="1381747" y="1010418"/>
              <a:ext cx="1565161" cy="1160499"/>
            </a:xfrm>
            <a:prstGeom prst="hexagon">
              <a:avLst/>
            </a:prstGeom>
            <a:solidFill>
              <a:schemeClr val="accent1">
                <a:lumMod val="75000"/>
              </a:schemeClr>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zh-CN" altLang="en-US" sz="1400" b="1" dirty="0" smtClean="0">
                  <a:solidFill>
                    <a:srgbClr val="000000"/>
                  </a:solidFill>
                </a:rPr>
                <a:t>互联网</a:t>
              </a:r>
              <a:endParaRPr kumimoji="0" lang="en-US" altLang="zh-CN" sz="1400" b="1" i="0" u="none" strike="noStrike" cap="none" spc="0" normalizeH="0" baseline="0" dirty="0" smtClean="0">
                <a:ln>
                  <a:noFill/>
                </a:ln>
                <a:solidFill>
                  <a:srgbClr val="000000"/>
                </a:solidFill>
                <a:effectLst/>
                <a:uFillTx/>
                <a:sym typeface="Candara"/>
              </a:endParaRPr>
            </a:p>
            <a:p>
              <a:pPr marL="0" marR="0" indent="0" algn="ctr" defTabSz="914400" rtl="0" fontAlgn="auto" latinLnBrk="1" hangingPunct="0">
                <a:lnSpc>
                  <a:spcPct val="100000"/>
                </a:lnSpc>
                <a:spcBef>
                  <a:spcPts val="0"/>
                </a:spcBef>
                <a:spcAft>
                  <a:spcPts val="0"/>
                </a:spcAft>
                <a:buClrTx/>
                <a:buSzTx/>
                <a:buFontTx/>
                <a:buNone/>
                <a:tabLst/>
              </a:pPr>
              <a:r>
                <a:rPr lang="en-US" altLang="zh-CN" sz="1400" b="1" dirty="0" smtClean="0">
                  <a:solidFill>
                    <a:srgbClr val="000000"/>
                  </a:solidFill>
                </a:rPr>
                <a:t>PHP</a:t>
              </a:r>
              <a:r>
                <a:rPr lang="zh-CN" altLang="en-US" sz="1400" b="1" dirty="0" smtClean="0">
                  <a:solidFill>
                    <a:srgbClr val="000000"/>
                  </a:solidFill>
                </a:rPr>
                <a:t>+</a:t>
              </a:r>
              <a:endParaRPr lang="en-US" altLang="zh-CN" sz="1400" b="1" dirty="0" smtClean="0">
                <a:solidFill>
                  <a:srgbClr val="000000"/>
                </a:solidFill>
              </a:endParaRPr>
            </a:p>
            <a:p>
              <a:pPr marL="0" marR="0" indent="0" algn="ctr" defTabSz="914400" rtl="0" fontAlgn="auto" latinLnBrk="1" hangingPunct="0">
                <a:lnSpc>
                  <a:spcPct val="100000"/>
                </a:lnSpc>
                <a:spcBef>
                  <a:spcPts val="0"/>
                </a:spcBef>
                <a:spcAft>
                  <a:spcPts val="0"/>
                </a:spcAft>
                <a:buClrTx/>
                <a:buSzTx/>
                <a:buFontTx/>
                <a:buNone/>
                <a:tabLst/>
              </a:pPr>
              <a:r>
                <a:rPr kumimoji="0" lang="en-US" altLang="zh-CN" sz="1400" b="1" i="0" u="none" strike="noStrike" cap="none" spc="0" normalizeH="0" baseline="0" dirty="0" smtClean="0">
                  <a:ln>
                    <a:noFill/>
                  </a:ln>
                  <a:solidFill>
                    <a:srgbClr val="000000"/>
                  </a:solidFill>
                  <a:effectLst/>
                  <a:uFillTx/>
                  <a:sym typeface="Candara"/>
                </a:rPr>
                <a:t>Apache</a:t>
              </a:r>
              <a:endParaRPr kumimoji="0" lang="zh-CN" altLang="en-US" sz="1400" b="1" i="0" u="none" strike="noStrike" cap="none" spc="0" normalizeH="0" baseline="0" dirty="0">
                <a:ln>
                  <a:noFill/>
                </a:ln>
                <a:solidFill>
                  <a:srgbClr val="000000"/>
                </a:solidFill>
                <a:effectLst/>
                <a:uFillTx/>
                <a:sym typeface="Candara"/>
              </a:endParaRPr>
            </a:p>
          </p:txBody>
        </p:sp>
        <p:sp>
          <p:nvSpPr>
            <p:cNvPr id="151" name="六边形 150"/>
            <p:cNvSpPr/>
            <p:nvPr/>
          </p:nvSpPr>
          <p:spPr>
            <a:xfrm>
              <a:off x="3123424" y="994526"/>
              <a:ext cx="1516941" cy="1168536"/>
            </a:xfrm>
            <a:prstGeom prst="hexagon">
              <a:avLst/>
            </a:prstGeom>
            <a:solidFill>
              <a:schemeClr val="accent1">
                <a:lumMod val="75000"/>
              </a:schemeClr>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zh-CN" altLang="en-US" sz="1400" b="1" dirty="0" smtClean="0">
                  <a:sym typeface="Candara"/>
                </a:rPr>
                <a:t>传统应用</a:t>
              </a:r>
              <a:endParaRPr lang="en-US" altLang="zh-CN" sz="1400" b="1" dirty="0" smtClean="0">
                <a:sym typeface="Candara"/>
              </a:endParaRPr>
            </a:p>
            <a:p>
              <a:pPr marL="0" marR="0" indent="0" algn="ctr" defTabSz="914400" rtl="0" fontAlgn="auto" latinLnBrk="1" hangingPunct="0">
                <a:lnSpc>
                  <a:spcPct val="100000"/>
                </a:lnSpc>
                <a:spcBef>
                  <a:spcPts val="0"/>
                </a:spcBef>
                <a:spcAft>
                  <a:spcPts val="0"/>
                </a:spcAft>
                <a:buClrTx/>
                <a:buSzTx/>
                <a:buFontTx/>
                <a:buNone/>
                <a:tabLst/>
              </a:pPr>
              <a:r>
                <a:rPr lang="en-US" altLang="zh-CN" sz="1400" b="1" dirty="0" smtClean="0"/>
                <a:t>Java+</a:t>
              </a:r>
            </a:p>
            <a:p>
              <a:pPr marL="0" marR="0" indent="0" algn="ctr" defTabSz="914400" rtl="0" fontAlgn="auto" latinLnBrk="1" hangingPunct="0">
                <a:lnSpc>
                  <a:spcPct val="100000"/>
                </a:lnSpc>
                <a:spcBef>
                  <a:spcPts val="0"/>
                </a:spcBef>
                <a:spcAft>
                  <a:spcPts val="0"/>
                </a:spcAft>
                <a:buClrTx/>
                <a:buSzTx/>
                <a:buFontTx/>
                <a:buNone/>
                <a:tabLst/>
              </a:pPr>
              <a:r>
                <a:rPr lang="zh-CN" altLang="zh-CN" sz="1400" b="1" dirty="0" smtClean="0">
                  <a:sym typeface="Candara"/>
                </a:rPr>
                <a:t>W</a:t>
              </a:r>
              <a:r>
                <a:rPr lang="en-US" altLang="zh-CN" sz="1400" b="1" dirty="0" err="1" smtClean="0">
                  <a:sym typeface="Candara"/>
                </a:rPr>
                <a:t>eblogic</a:t>
              </a:r>
              <a:endParaRPr lang="en-US" altLang="zh-CN" sz="1400" b="1" dirty="0" smtClean="0">
                <a:sym typeface="Candara"/>
              </a:endParaRPr>
            </a:p>
          </p:txBody>
        </p:sp>
        <p:pic>
          <p:nvPicPr>
            <p:cNvPr id="152" name="图片 151"/>
            <p:cNvPicPr>
              <a:picLocks noChangeAspect="1"/>
            </p:cNvPicPr>
            <p:nvPr/>
          </p:nvPicPr>
          <p:blipFill>
            <a:blip r:embed="rId5"/>
            <a:stretch>
              <a:fillRect/>
            </a:stretch>
          </p:blipFill>
          <p:spPr>
            <a:xfrm>
              <a:off x="581365" y="1010418"/>
              <a:ext cx="748083" cy="424588"/>
            </a:xfrm>
            <a:prstGeom prst="rect">
              <a:avLst/>
            </a:prstGeom>
          </p:spPr>
        </p:pic>
      </p:grpSp>
      <p:grpSp>
        <p:nvGrpSpPr>
          <p:cNvPr id="153" name="组 152"/>
          <p:cNvGrpSpPr/>
          <p:nvPr/>
        </p:nvGrpSpPr>
        <p:grpSpPr>
          <a:xfrm>
            <a:off x="3763952" y="3649763"/>
            <a:ext cx="2747251" cy="558930"/>
            <a:chOff x="3849539" y="3211832"/>
            <a:chExt cx="2661664" cy="622109"/>
          </a:xfrm>
        </p:grpSpPr>
        <p:sp>
          <p:nvSpPr>
            <p:cNvPr id="154" name="矩形 153"/>
            <p:cNvSpPr/>
            <p:nvPr/>
          </p:nvSpPr>
          <p:spPr>
            <a:xfrm>
              <a:off x="3849539" y="3211832"/>
              <a:ext cx="831563" cy="615551"/>
            </a:xfrm>
            <a:prstGeom prst="rect">
              <a:avLst/>
            </a:prstGeom>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91439" rIns="91439" bIns="9143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rgbClr val="FFFF00"/>
                  </a:solidFill>
                  <a:effectLst/>
                  <a:uFillTx/>
                  <a:sym typeface="Candara"/>
                </a:rPr>
                <a:t>服务</a:t>
              </a:r>
              <a:endParaRPr kumimoji="0" lang="en-US" altLang="zh-CN" sz="1400" b="0" i="0" u="none" strike="noStrike" cap="none" spc="0" normalizeH="0" baseline="0" dirty="0" smtClean="0">
                <a:ln>
                  <a:noFill/>
                </a:ln>
                <a:solidFill>
                  <a:srgbClr val="FFFF00"/>
                </a:solidFill>
                <a:effectLst/>
                <a:uFillTx/>
                <a:sym typeface="Candara"/>
              </a:endParaRPr>
            </a:p>
            <a:p>
              <a:pPr marL="0" marR="0" indent="0" algn="ctr" defTabSz="914400" rtl="0" fontAlgn="auto" latinLnBrk="1" hangingPunct="0">
                <a:lnSpc>
                  <a:spcPct val="100000"/>
                </a:lnSpc>
                <a:spcBef>
                  <a:spcPts val="0"/>
                </a:spcBef>
                <a:spcAft>
                  <a:spcPts val="0"/>
                </a:spcAft>
                <a:buClrTx/>
                <a:buSzTx/>
                <a:buFontTx/>
                <a:buNone/>
                <a:tabLst/>
              </a:pPr>
              <a:r>
                <a:rPr kumimoji="0" lang="zh-CN" altLang="en-US" sz="1400" b="0" i="0" u="none" strike="noStrike" cap="none" spc="0" normalizeH="0" baseline="0" dirty="0" smtClean="0">
                  <a:ln>
                    <a:noFill/>
                  </a:ln>
                  <a:solidFill>
                    <a:srgbClr val="FFFF00"/>
                  </a:solidFill>
                  <a:effectLst/>
                  <a:uFillTx/>
                  <a:sym typeface="Candara"/>
                </a:rPr>
                <a:t>发现</a:t>
              </a:r>
              <a:endParaRPr kumimoji="0" lang="en-US" altLang="zh-CN" sz="1400" b="0" i="0" u="none" strike="noStrike" cap="none" spc="0" normalizeH="0" baseline="0" dirty="0" smtClean="0">
                <a:ln>
                  <a:noFill/>
                </a:ln>
                <a:solidFill>
                  <a:srgbClr val="FFFF00"/>
                </a:solidFill>
                <a:effectLst/>
                <a:uFillTx/>
                <a:sym typeface="Candara"/>
              </a:endParaRPr>
            </a:p>
          </p:txBody>
        </p:sp>
        <p:sp>
          <p:nvSpPr>
            <p:cNvPr id="155" name="矩形 154"/>
            <p:cNvSpPr/>
            <p:nvPr/>
          </p:nvSpPr>
          <p:spPr>
            <a:xfrm>
              <a:off x="5760269" y="3216858"/>
              <a:ext cx="750934" cy="615551"/>
            </a:xfrm>
            <a:prstGeom prst="rect">
              <a:avLst/>
            </a:prstGeom>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91439" rIns="91439" bIns="9143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latin typeface="Candara"/>
                  <a:ea typeface="Candara"/>
                  <a:cs typeface="Candara"/>
                  <a:sym typeface="Candara"/>
                </a:rPr>
                <a:t>租户</a:t>
              </a:r>
              <a:endParaRPr lang="en-US" altLang="zh-CN" sz="1400" dirty="0" smtClean="0">
                <a:solidFill>
                  <a:srgbClr val="FFFF00"/>
                </a:solidFill>
                <a:latin typeface="Candara"/>
                <a:ea typeface="Candara"/>
                <a:cs typeface="Candara"/>
                <a:sym typeface="Candara"/>
              </a:endParaRPr>
            </a:p>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latin typeface="Candara"/>
                  <a:ea typeface="Candara"/>
                  <a:cs typeface="Candara"/>
                  <a:sym typeface="Candara"/>
                </a:rPr>
                <a:t>管理</a:t>
              </a:r>
              <a:endParaRPr lang="en-US" altLang="zh-CN" sz="1400" dirty="0" smtClean="0">
                <a:solidFill>
                  <a:srgbClr val="FFFF00"/>
                </a:solidFill>
                <a:latin typeface="Candara"/>
                <a:ea typeface="Candara"/>
                <a:cs typeface="Candara"/>
                <a:sym typeface="Candara"/>
              </a:endParaRPr>
            </a:p>
          </p:txBody>
        </p:sp>
        <p:sp>
          <p:nvSpPr>
            <p:cNvPr id="156" name="矩形 155"/>
            <p:cNvSpPr/>
            <p:nvPr/>
          </p:nvSpPr>
          <p:spPr>
            <a:xfrm>
              <a:off x="4837860" y="3218390"/>
              <a:ext cx="750934" cy="615551"/>
            </a:xfrm>
            <a:prstGeom prst="rect">
              <a:avLst/>
            </a:prstGeom>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91439" rIns="91439" bIns="9143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latin typeface="Candara"/>
                  <a:ea typeface="Candara"/>
                  <a:cs typeface="Candara"/>
                  <a:sym typeface="Candara"/>
                </a:rPr>
                <a:t>日志</a:t>
              </a:r>
              <a:endParaRPr lang="en-US" altLang="zh-CN" sz="1400" dirty="0" smtClean="0">
                <a:solidFill>
                  <a:srgbClr val="FFFF00"/>
                </a:solidFill>
                <a:latin typeface="Candara"/>
                <a:ea typeface="Candara"/>
                <a:cs typeface="Candara"/>
                <a:sym typeface="Candara"/>
              </a:endParaRPr>
            </a:p>
            <a:p>
              <a:pPr marL="0" marR="0" indent="0" algn="ctr" defTabSz="914400" rtl="0" fontAlgn="auto" latinLnBrk="1" hangingPunct="0">
                <a:lnSpc>
                  <a:spcPct val="100000"/>
                </a:lnSpc>
                <a:spcBef>
                  <a:spcPts val="0"/>
                </a:spcBef>
                <a:spcAft>
                  <a:spcPts val="0"/>
                </a:spcAft>
                <a:buClrTx/>
                <a:buSzTx/>
                <a:buFontTx/>
                <a:buNone/>
                <a:tabLst/>
              </a:pPr>
              <a:r>
                <a:rPr lang="zh-CN" altLang="en-US" sz="1400" dirty="0" smtClean="0">
                  <a:solidFill>
                    <a:srgbClr val="FFFF00"/>
                  </a:solidFill>
                  <a:latin typeface="Candara"/>
                  <a:ea typeface="Candara"/>
                  <a:cs typeface="Candara"/>
                  <a:sym typeface="Candara"/>
                </a:rPr>
                <a:t>监控</a:t>
              </a:r>
              <a:endParaRPr kumimoji="0" lang="en-US" altLang="zh-CN" sz="1400" b="0" i="0" u="none" strike="noStrike" cap="none" spc="0" normalizeH="0" baseline="0" dirty="0" smtClean="0">
                <a:ln>
                  <a:noFill/>
                </a:ln>
                <a:solidFill>
                  <a:srgbClr val="FFFF00"/>
                </a:solidFill>
                <a:effectLst/>
                <a:uFillTx/>
                <a:latin typeface="Candara"/>
                <a:ea typeface="Candara"/>
                <a:cs typeface="Candara"/>
                <a:sym typeface="Candara"/>
              </a:endParaRPr>
            </a:p>
          </p:txBody>
        </p:sp>
      </p:grpSp>
      <p:sp>
        <p:nvSpPr>
          <p:cNvPr id="157" name="Shape 214"/>
          <p:cNvSpPr txBox="1">
            <a:spLocks/>
          </p:cNvSpPr>
          <p:nvPr/>
        </p:nvSpPr>
        <p:spPr>
          <a:xfrm>
            <a:off x="457200" y="1600200"/>
            <a:ext cx="8025683" cy="51349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架构</a:t>
            </a:r>
            <a:endParaRPr lang="zh-CN" altLang="en-US" sz="2400" dirty="0">
              <a:latin typeface="MyriadRegular"/>
              <a:ea typeface="MyriadRegular"/>
              <a:cs typeface="MyriadRegular"/>
              <a:sym typeface="MyriadRegular"/>
            </a:endParaRPr>
          </a:p>
        </p:txBody>
      </p:sp>
    </p:spTree>
    <p:extLst>
      <p:ext uri="{BB962C8B-B14F-4D97-AF65-F5344CB8AC3E}">
        <p14:creationId xmlns:p14="http://schemas.microsoft.com/office/powerpoint/2010/main" val="135290720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14"/>
          <p:cNvSpPr txBox="1">
            <a:spLocks/>
          </p:cNvSpPr>
          <p:nvPr/>
        </p:nvSpPr>
        <p:spPr>
          <a:xfrm>
            <a:off x="457200" y="1600200"/>
            <a:ext cx="7157803" cy="360138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92500" lnSpcReduction="10000"/>
          </a:bodyPr>
          <a:lstStyle>
            <a:lvl1pPr marL="0" marR="0" indent="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4572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2pPr>
            <a:lvl3pPr marL="0" marR="0" indent="9144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3pPr>
            <a:lvl4pPr marL="0" marR="0" indent="13716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4pPr>
            <a:lvl5pPr marL="0" marR="0" indent="1828800" algn="ctr" defTabSz="914400" rtl="0" latinLnBrk="0">
              <a:lnSpc>
                <a:spcPct val="100000"/>
              </a:lnSpc>
              <a:spcBef>
                <a:spcPts val="70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5pPr>
            <a:lvl6pPr marL="29351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3923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8495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306711" marR="0" indent="-64911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问题</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endParaRPr lang="zh-CN" altLang="en-US" sz="2400" dirty="0">
              <a:latin typeface="MyriadRegular"/>
              <a:ea typeface="MyriadRegular"/>
              <a:cs typeface="MyriadRegular"/>
              <a:sym typeface="MyriadRegular"/>
            </a:endParaRP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容器如何监控？</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endParaRPr lang="zh-CN" altLang="en-US" sz="2400" dirty="0">
              <a:latin typeface="MyriadRegular"/>
              <a:ea typeface="MyriadRegular"/>
              <a:cs typeface="MyriadRegular"/>
              <a:sym typeface="MyriadRegular"/>
            </a:endParaRP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如何获取容器日志？</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endParaRPr lang="zh-CN" altLang="en-US" sz="2400" dirty="0">
              <a:latin typeface="MyriadRegular"/>
              <a:ea typeface="MyriadRegular"/>
              <a:cs typeface="MyriadRegular"/>
              <a:sym typeface="MyriadRegular"/>
            </a:endParaRP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容器云如何集成企业网络？</a:t>
            </a: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endParaRPr lang="zh-CN" altLang="en-US" sz="2400" dirty="0">
              <a:latin typeface="MyriadRegular"/>
              <a:ea typeface="MyriadRegular"/>
              <a:cs typeface="MyriadRegular"/>
              <a:sym typeface="MyriadRegular"/>
            </a:endParaRPr>
          </a:p>
          <a:p>
            <a:pPr marL="342900" indent="-342900" algn="l" defTabSz="712787" hangingPunct="1">
              <a:spcBef>
                <a:spcPts val="500"/>
              </a:spcBef>
              <a:buFont typeface="Arial" charset="0"/>
              <a:buChar char="•"/>
              <a:defRPr sz="2400">
                <a:latin typeface="MyriadRegular"/>
                <a:ea typeface="MyriadRegular"/>
                <a:cs typeface="MyriadRegular"/>
                <a:sym typeface="MyriadRegular"/>
              </a:defRPr>
            </a:pPr>
            <a:r>
              <a:rPr lang="zh-CN" altLang="en-US" sz="2400" dirty="0" smtClean="0">
                <a:latin typeface="MyriadRegular"/>
                <a:ea typeface="MyriadRegular"/>
                <a:cs typeface="MyriadRegular"/>
                <a:sym typeface="MyriadRegular"/>
              </a:rPr>
              <a:t>如何基于容器进行服务发现？</a:t>
            </a:r>
          </a:p>
        </p:txBody>
      </p:sp>
      <p:sp>
        <p:nvSpPr>
          <p:cNvPr id="5" name="Shape 209"/>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lang="zh-CN" altLang="en-US" dirty="0" smtClean="0"/>
              <a:t>案例二：金融容器云</a:t>
            </a:r>
            <a:endParaRPr dirty="0"/>
          </a:p>
        </p:txBody>
      </p:sp>
    </p:spTree>
    <p:extLst>
      <p:ext uri="{BB962C8B-B14F-4D97-AF65-F5344CB8AC3E}">
        <p14:creationId xmlns:p14="http://schemas.microsoft.com/office/powerpoint/2010/main" val="537776709"/>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2" name="Shape 222"/>
          <p:cNvSpPr/>
          <p:nvPr/>
        </p:nvSpPr>
        <p:spPr>
          <a:xfrm>
            <a:off x="3284537" y="2784475"/>
            <a:ext cx="2287588" cy="916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5400">
                <a:solidFill>
                  <a:srgbClr val="77933C"/>
                </a:solidFill>
                <a:effectLst>
                  <a:outerShdw blurRad="12700" dist="38100" dir="2700000" rotWithShape="0">
                    <a:srgbClr val="000000"/>
                  </a:outerShdw>
                </a:effectLst>
                <a:latin typeface="Bauhaus 93"/>
                <a:ea typeface="Bauhaus 93"/>
                <a:cs typeface="Bauhaus 93"/>
                <a:sym typeface="Bauhaus 93"/>
              </a:defRPr>
            </a:lvl1pPr>
          </a:lstStyle>
          <a:p>
            <a:r>
              <a:t>Q &amp; A</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xfrm>
            <a:off x="684212" y="274637"/>
            <a:ext cx="8001001" cy="563563"/>
          </a:xfrm>
          <a:prstGeom prst="rect">
            <a:avLst/>
          </a:prstGeom>
        </p:spPr>
        <p:txBody>
          <a:bodyPr/>
          <a:lstStyle/>
          <a:p>
            <a:pPr defTabSz="876300">
              <a:defRPr sz="2600">
                <a:latin typeface="Times New Roman"/>
                <a:ea typeface="Times New Roman"/>
                <a:cs typeface="Times New Roman"/>
                <a:sym typeface="Times New Roman"/>
              </a:defRPr>
            </a:pPr>
            <a:r>
              <a:rPr lang="zh-CN" altLang="en-US" dirty="0" smtClean="0"/>
              <a:t>容器是什么</a:t>
            </a:r>
            <a:endParaRPr dirty="0">
              <a:latin typeface="文鼎CS中黑"/>
              <a:ea typeface="文鼎CS中黑"/>
              <a:cs typeface="文鼎CS中黑"/>
              <a:sym typeface="文鼎CS中黑"/>
            </a:endParaRPr>
          </a:p>
        </p:txBody>
      </p:sp>
      <p:sp>
        <p:nvSpPr>
          <p:cNvPr id="43" name="Shape 43"/>
          <p:cNvSpPr>
            <a:spLocks noGrp="1"/>
          </p:cNvSpPr>
          <p:nvPr>
            <p:ph type="body" idx="1"/>
          </p:nvPr>
        </p:nvSpPr>
        <p:spPr>
          <a:xfrm>
            <a:off x="684212" y="1746251"/>
            <a:ext cx="8001001" cy="1961453"/>
          </a:xfrm>
          <a:prstGeom prst="rect">
            <a:avLst/>
          </a:prstGeom>
        </p:spPr>
        <p:txBody>
          <a:bodyPr>
            <a:normAutofit fontScale="92500" lnSpcReduction="20000"/>
          </a:bodyPr>
          <a:lstStyle/>
          <a:p>
            <a:pPr>
              <a:spcBef>
                <a:spcPts val="400"/>
              </a:spcBef>
              <a:buFont typeface="Wingdings" charset="2"/>
              <a:buChar char="Ø"/>
              <a:defRPr sz="2000">
                <a:latin typeface="Times New Roman"/>
                <a:ea typeface="Times New Roman"/>
                <a:cs typeface="Times New Roman"/>
                <a:sym typeface="Times New Roman"/>
              </a:defRPr>
            </a:pPr>
            <a:r>
              <a:rPr lang="zh-CN" altLang="en-US" dirty="0" smtClean="0">
                <a:latin typeface="文鼎CS中黑"/>
                <a:ea typeface="文鼎CS中黑"/>
                <a:cs typeface="文鼎CS中黑"/>
                <a:sym typeface="文鼎CS中黑"/>
              </a:rPr>
              <a:t>容器：</a:t>
            </a:r>
          </a:p>
          <a:p>
            <a:pPr lvl="1">
              <a:spcBef>
                <a:spcPts val="400"/>
              </a:spcBef>
              <a:buChar char="•"/>
              <a:defRPr sz="2000">
                <a:latin typeface="Times New Roman"/>
                <a:ea typeface="Times New Roman"/>
                <a:cs typeface="Times New Roman"/>
                <a:sym typeface="Times New Roman"/>
              </a:defRPr>
            </a:pPr>
            <a:r>
              <a:rPr lang="zh-CN" altLang="en-US" dirty="0" smtClean="0">
                <a:latin typeface="文鼎CS中黑"/>
                <a:ea typeface="文鼎CS中黑"/>
                <a:cs typeface="文鼎CS中黑"/>
                <a:sym typeface="文鼎CS中黑"/>
              </a:rPr>
              <a:t>一种系统级虚拟化技术，可以在主机</a:t>
            </a:r>
            <a:r>
              <a:rPr lang="zh-CN" altLang="en-US" dirty="0">
                <a:latin typeface="文鼎CS中黑"/>
                <a:ea typeface="文鼎CS中黑"/>
                <a:cs typeface="文鼎CS中黑"/>
                <a:sym typeface="文鼎CS中黑"/>
              </a:rPr>
              <a:t>上提供多个隔离</a:t>
            </a:r>
            <a:r>
              <a:rPr lang="zh-CN" altLang="en-US" dirty="0" smtClean="0">
                <a:latin typeface="文鼎CS中黑"/>
                <a:ea typeface="文鼎CS中黑"/>
                <a:cs typeface="文鼎CS中黑"/>
                <a:sym typeface="文鼎CS中黑"/>
              </a:rPr>
              <a:t>的操作系统环境</a:t>
            </a:r>
          </a:p>
          <a:p>
            <a:pPr lvl="1">
              <a:spcBef>
                <a:spcPts val="400"/>
              </a:spcBef>
              <a:buChar char="•"/>
              <a:defRPr sz="2000">
                <a:latin typeface="Times New Roman"/>
                <a:ea typeface="Times New Roman"/>
                <a:cs typeface="Times New Roman"/>
                <a:sym typeface="Times New Roman"/>
              </a:defRPr>
            </a:pPr>
            <a:r>
              <a:rPr lang="zh-CN" altLang="en-US" dirty="0" smtClean="0">
                <a:latin typeface="文鼎CS中黑"/>
                <a:ea typeface="文鼎CS中黑"/>
                <a:cs typeface="文鼎CS中黑"/>
                <a:sym typeface="文鼎CS中黑"/>
              </a:rPr>
              <a:t>不</a:t>
            </a:r>
            <a:r>
              <a:rPr lang="zh-CN" altLang="en-US" dirty="0">
                <a:latin typeface="文鼎CS中黑"/>
                <a:ea typeface="文鼎CS中黑"/>
                <a:cs typeface="文鼎CS中黑"/>
                <a:sym typeface="文鼎CS中黑"/>
              </a:rPr>
              <a:t>需要运行专用的访客</a:t>
            </a:r>
            <a:r>
              <a:rPr lang="en-US" altLang="zh-CN" dirty="0">
                <a:latin typeface="文鼎CS中黑"/>
                <a:ea typeface="文鼎CS中黑"/>
                <a:cs typeface="文鼎CS中黑"/>
                <a:sym typeface="文鼎CS中黑"/>
              </a:rPr>
              <a:t>guest</a:t>
            </a:r>
            <a:r>
              <a:rPr lang="zh-CN" altLang="en-US" dirty="0" smtClean="0">
                <a:latin typeface="文鼎CS中黑"/>
                <a:ea typeface="文鼎CS中黑"/>
                <a:cs typeface="文鼎CS中黑"/>
                <a:sym typeface="文鼎CS中黑"/>
              </a:rPr>
              <a:t>操作系统，共享宿操作</a:t>
            </a:r>
            <a:r>
              <a:rPr lang="zh-CN" altLang="en-US" dirty="0">
                <a:latin typeface="文鼎CS中黑"/>
                <a:ea typeface="文鼎CS中黑"/>
                <a:cs typeface="文鼎CS中黑"/>
                <a:sym typeface="文鼎CS中黑"/>
              </a:rPr>
              <a:t>系统</a:t>
            </a:r>
            <a:r>
              <a:rPr lang="zh-CN" altLang="en-US" dirty="0" smtClean="0">
                <a:latin typeface="文鼎CS中黑"/>
                <a:ea typeface="文鼎CS中黑"/>
                <a:cs typeface="文鼎CS中黑"/>
                <a:sym typeface="文鼎CS中黑"/>
              </a:rPr>
              <a:t>内核</a:t>
            </a:r>
          </a:p>
          <a:p>
            <a:pPr lvl="1">
              <a:spcBef>
                <a:spcPts val="400"/>
              </a:spcBef>
              <a:buChar char="•"/>
              <a:defRPr sz="2000">
                <a:latin typeface="Times New Roman"/>
                <a:ea typeface="Times New Roman"/>
                <a:cs typeface="Times New Roman"/>
                <a:sym typeface="Times New Roman"/>
              </a:defRPr>
            </a:pPr>
            <a:endParaRPr lang="zh-CN" altLang="en-US" dirty="0" smtClean="0">
              <a:latin typeface="文鼎CS中黑"/>
              <a:ea typeface="文鼎CS中黑"/>
              <a:cs typeface="文鼎CS中黑"/>
              <a:sym typeface="文鼎CS中黑"/>
            </a:endParaRPr>
          </a:p>
          <a:p>
            <a:pPr>
              <a:spcBef>
                <a:spcPts val="400"/>
              </a:spcBef>
              <a:buFont typeface="Wingdings" charset="2"/>
              <a:buChar char="Ø"/>
              <a:defRPr sz="2000">
                <a:latin typeface="Times New Roman"/>
                <a:ea typeface="Times New Roman"/>
                <a:cs typeface="Times New Roman"/>
                <a:sym typeface="Times New Roman"/>
              </a:defRPr>
            </a:pPr>
            <a:r>
              <a:rPr lang="en-US" altLang="zh-CN" dirty="0"/>
              <a:t>Google</a:t>
            </a:r>
            <a:r>
              <a:rPr lang="zh-CN" altLang="en-US" dirty="0">
                <a:latin typeface="文鼎CS大黑"/>
                <a:ea typeface="文鼎CS大黑"/>
                <a:cs typeface="文鼎CS大黑"/>
                <a:sym typeface="文鼎CS大黑"/>
              </a:rPr>
              <a:t>每周启动超过</a:t>
            </a:r>
            <a:r>
              <a:rPr lang="en-US" altLang="zh-CN" dirty="0"/>
              <a:t>20</a:t>
            </a:r>
            <a:r>
              <a:rPr lang="zh-CN" altLang="en-US" dirty="0">
                <a:latin typeface="文鼎CS大黑"/>
                <a:ea typeface="文鼎CS大黑"/>
                <a:cs typeface="文鼎CS大黑"/>
                <a:sym typeface="文鼎CS大黑"/>
              </a:rPr>
              <a:t>亿个容器进行业务服务，于上个世纪</a:t>
            </a:r>
            <a:r>
              <a:rPr lang="en-US" altLang="zh-CN" dirty="0"/>
              <a:t>90</a:t>
            </a:r>
            <a:r>
              <a:rPr lang="zh-CN" altLang="en-US" dirty="0">
                <a:latin typeface="文鼎CS大黑"/>
                <a:ea typeface="文鼎CS大黑"/>
                <a:cs typeface="文鼎CS大黑"/>
                <a:sym typeface="文鼎CS大黑"/>
              </a:rPr>
              <a:t>年代已经大规模使用容器技术</a:t>
            </a:r>
          </a:p>
          <a:p>
            <a:pPr>
              <a:spcBef>
                <a:spcPts val="400"/>
              </a:spcBef>
              <a:buChar char="•"/>
              <a:defRPr sz="2000">
                <a:latin typeface="Times New Roman"/>
                <a:ea typeface="Times New Roman"/>
                <a:cs typeface="Times New Roman"/>
                <a:sym typeface="Times New Roman"/>
              </a:defRPr>
            </a:pPr>
            <a:endParaRPr dirty="0" smtClean="0">
              <a:latin typeface="文鼎CS中黑"/>
              <a:ea typeface="文鼎CS中黑"/>
              <a:cs typeface="文鼎CS中黑"/>
              <a:sym typeface="文鼎CS中黑"/>
            </a:endParaRPr>
          </a:p>
        </p:txBody>
      </p:sp>
      <p:pic>
        <p:nvPicPr>
          <p:cNvPr id="7" name="图片 6"/>
          <p:cNvPicPr>
            <a:picLocks noChangeAspect="1"/>
          </p:cNvPicPr>
          <p:nvPr/>
        </p:nvPicPr>
        <p:blipFill>
          <a:blip r:embed="rId3"/>
          <a:stretch>
            <a:fillRect/>
          </a:stretch>
        </p:blipFill>
        <p:spPr>
          <a:xfrm>
            <a:off x="3682651" y="3609812"/>
            <a:ext cx="4705763" cy="26636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718" y="2976274"/>
            <a:ext cx="8229600" cy="1143001"/>
          </a:xfrm>
        </p:spPr>
        <p:txBody>
          <a:bodyPr/>
          <a:lstStyle/>
          <a:p>
            <a:r>
              <a:rPr kumimoji="1" lang="en-US" altLang="zh-CN" dirty="0" err="1" smtClean="0"/>
              <a:t>Docker</a:t>
            </a:r>
            <a:r>
              <a:rPr kumimoji="1" lang="zh-CN" altLang="en-US" dirty="0" smtClean="0"/>
              <a:t> 实践经验</a:t>
            </a:r>
            <a:endParaRPr kumimoji="1" lang="zh-CN" altLang="en-US" dirty="0"/>
          </a:p>
        </p:txBody>
      </p:sp>
    </p:spTree>
    <p:extLst>
      <p:ext uri="{BB962C8B-B14F-4D97-AF65-F5344CB8AC3E}">
        <p14:creationId xmlns:p14="http://schemas.microsoft.com/office/powerpoint/2010/main" val="448037624"/>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195262" y="247967"/>
            <a:ext cx="6376989" cy="574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t>Docker 讨论-存储-AUFS</a:t>
            </a:r>
          </a:p>
        </p:txBody>
      </p:sp>
      <p:sp>
        <p:nvSpPr>
          <p:cNvPr id="192" name="Shape 192"/>
          <p:cNvSpPr>
            <a:spLocks noGrp="1"/>
          </p:cNvSpPr>
          <p:nvPr>
            <p:ph type="body" idx="1"/>
          </p:nvPr>
        </p:nvSpPr>
        <p:spPr>
          <a:prstGeom prst="rect">
            <a:avLst/>
          </a:prstGeom>
        </p:spPr>
        <p:txBody>
          <a:bodyPr/>
          <a:lstStyle/>
          <a:p>
            <a:pPr>
              <a:buChar char="•"/>
              <a:defRPr>
                <a:latin typeface="文鼎CS中黑"/>
                <a:ea typeface="文鼎CS中黑"/>
                <a:cs typeface="文鼎CS中黑"/>
                <a:sym typeface="文鼎CS中黑"/>
              </a:defRPr>
            </a:pPr>
            <a:r>
              <a:rPr dirty="0"/>
              <a:t>Ubuntu &lt;-&gt; AUFS, </a:t>
            </a:r>
            <a:r>
              <a:rPr dirty="0">
                <a:latin typeface="MyriadRegular"/>
                <a:ea typeface="MyriadRegular"/>
                <a:cs typeface="MyriadRegular"/>
                <a:sym typeface="MyriadRegular"/>
              </a:rPr>
              <a:t>没有在 Linux 的主分支</a:t>
            </a:r>
          </a:p>
          <a:p>
            <a:pPr>
              <a:buChar char="•"/>
              <a:defRPr>
                <a:latin typeface="MyriadRegular"/>
                <a:ea typeface="MyriadRegular"/>
                <a:cs typeface="MyriadRegular"/>
                <a:sym typeface="MyriadRegular"/>
              </a:defRPr>
            </a:pPr>
            <a:r>
              <a:rPr dirty="0"/>
              <a:t>基于file-level的存储驱动，即所有的容器都直接使用了宿主机的文件系统</a:t>
            </a:r>
          </a:p>
          <a:p>
            <a:pPr>
              <a:buChar char="•"/>
              <a:defRPr>
                <a:latin typeface="MyriadRegular"/>
                <a:ea typeface="MyriadRegular"/>
                <a:cs typeface="MyriadRegular"/>
                <a:sym typeface="MyriadRegular"/>
              </a:defRPr>
            </a:pPr>
            <a:r>
              <a:rPr dirty="0" smtClean="0"/>
              <a:t>性能缺点主要表现</a:t>
            </a:r>
            <a:endParaRPr lang="zh-CN" altLang="en-US" dirty="0" smtClean="0"/>
          </a:p>
          <a:p>
            <a:pPr lvl="1">
              <a:buChar char="•"/>
              <a:defRPr>
                <a:latin typeface="MyriadRegular"/>
                <a:ea typeface="MyriadRegular"/>
                <a:cs typeface="MyriadRegular"/>
                <a:sym typeface="MyriadRegular"/>
              </a:defRPr>
            </a:pPr>
            <a:r>
              <a:rPr dirty="0" smtClean="0"/>
              <a:t>在应用第一次写上层</a:t>
            </a:r>
            <a:r>
              <a:rPr dirty="0"/>
              <a:t>docker layer的文件时会有延迟</a:t>
            </a:r>
            <a:r>
              <a:rPr dirty="0" smtClean="0"/>
              <a:t>，</a:t>
            </a:r>
            <a:r>
              <a:rPr lang="zh-CN" altLang="en-US" dirty="0" smtClean="0"/>
              <a:t>并且</a:t>
            </a:r>
            <a:r>
              <a:rPr dirty="0" smtClean="0"/>
              <a:t>延迟随文件的增大</a:t>
            </a:r>
            <a:r>
              <a:rPr dirty="0"/>
              <a:t>，layer的层数增多而变大</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195262" y="247967"/>
            <a:ext cx="6376989" cy="574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dirty="0"/>
              <a:t>Docker 讨论-存储-CentOS</a:t>
            </a:r>
          </a:p>
        </p:txBody>
      </p:sp>
      <p:sp>
        <p:nvSpPr>
          <p:cNvPr id="195" name="Shape 195"/>
          <p:cNvSpPr>
            <a:spLocks noGrp="1"/>
          </p:cNvSpPr>
          <p:nvPr>
            <p:ph type="body" idx="1"/>
          </p:nvPr>
        </p:nvSpPr>
        <p:spPr>
          <a:prstGeom prst="rect">
            <a:avLst/>
          </a:prstGeom>
        </p:spPr>
        <p:txBody>
          <a:bodyPr/>
          <a:lstStyle/>
          <a:p>
            <a:pPr marL="260350" indent="-260350" defTabSz="693737">
              <a:spcBef>
                <a:spcPts val="500"/>
              </a:spcBef>
              <a:buChar char="•"/>
              <a:defRPr sz="2400">
                <a:latin typeface="文鼎CS中黑"/>
                <a:ea typeface="文鼎CS中黑"/>
                <a:cs typeface="文鼎CS中黑"/>
                <a:sym typeface="文鼎CS中黑"/>
              </a:defRPr>
            </a:pPr>
            <a:r>
              <a:t>CentOS &lt;-&gt; DeviceMapper: </a:t>
            </a:r>
            <a:r>
              <a:rPr>
                <a:latin typeface="MyriadRegular"/>
                <a:ea typeface="MyriadRegular"/>
                <a:cs typeface="MyriadRegular"/>
                <a:sym typeface="MyriadRegular"/>
              </a:rPr>
              <a:t>主分支</a:t>
            </a:r>
          </a:p>
          <a:p>
            <a:pPr marL="260350" indent="-260350" defTabSz="693737">
              <a:spcBef>
                <a:spcPts val="500"/>
              </a:spcBef>
              <a:buChar char="•"/>
              <a:defRPr sz="2400">
                <a:latin typeface="MyriadRegular"/>
                <a:ea typeface="MyriadRegular"/>
                <a:cs typeface="MyriadRegular"/>
                <a:sym typeface="MyriadRegular"/>
              </a:defRPr>
            </a:pPr>
            <a:r>
              <a:t>DeviceMapper 是基于block-level 的存储驱动，可以理解为每个容器有自己的文件系统，在block这一层做数据共享</a:t>
            </a:r>
          </a:p>
          <a:p>
            <a:pPr marL="260350" indent="-260350" defTabSz="693737">
              <a:spcBef>
                <a:spcPts val="500"/>
              </a:spcBef>
              <a:buChar char="•"/>
              <a:defRPr sz="2400">
                <a:latin typeface="MyriadRegular"/>
                <a:ea typeface="MyriadRegular"/>
                <a:cs typeface="MyriadRegular"/>
                <a:sym typeface="MyriadRegular"/>
              </a:defRPr>
            </a:pPr>
            <a:r>
              <a:t>生产环境使用 direct_lvm </a:t>
            </a:r>
            <a:r>
              <a:rPr>
                <a:latin typeface="文鼎CS中黑"/>
                <a:ea typeface="文鼎CS中黑"/>
                <a:cs typeface="文鼎CS中黑"/>
                <a:sym typeface="文鼎CS中黑"/>
              </a:rPr>
              <a:t>存储驱动</a:t>
            </a:r>
          </a:p>
          <a:p>
            <a:pPr marL="260350" indent="-260350" defTabSz="693737">
              <a:spcBef>
                <a:spcPts val="500"/>
              </a:spcBef>
              <a:buChar char="•"/>
              <a:defRPr sz="2400">
                <a:latin typeface="文鼎CS中黑"/>
                <a:ea typeface="文鼎CS中黑"/>
                <a:cs typeface="文鼎CS中黑"/>
                <a:sym typeface="文鼎CS中黑"/>
              </a:defRPr>
            </a:pPr>
            <a:r>
              <a:t>性能缺点表现</a:t>
            </a:r>
          </a:p>
          <a:p>
            <a:pPr marL="608012" lvl="1" indent="-261937" defTabSz="693737">
              <a:spcBef>
                <a:spcPts val="500"/>
              </a:spcBef>
              <a:buChar char="•"/>
              <a:defRPr sz="2400">
                <a:latin typeface="文鼎CS中黑"/>
                <a:ea typeface="文鼎CS中黑"/>
                <a:cs typeface="文鼎CS中黑"/>
                <a:sym typeface="文鼎CS中黑"/>
              </a:defRPr>
            </a:pPr>
            <a:r>
              <a:t>docker daemon启动慢</a:t>
            </a:r>
          </a:p>
          <a:p>
            <a:pPr marL="608012" lvl="1" indent="-261937" defTabSz="693737">
              <a:spcBef>
                <a:spcPts val="500"/>
              </a:spcBef>
              <a:buChar char="•"/>
              <a:defRPr sz="2400">
                <a:latin typeface="文鼎CS中黑"/>
                <a:ea typeface="文鼎CS中黑"/>
                <a:cs typeface="文鼎CS中黑"/>
                <a:sym typeface="文鼎CS中黑"/>
              </a:defRPr>
            </a:pPr>
            <a:r>
              <a:t>docker容器启动相对较慢</a:t>
            </a:r>
          </a:p>
          <a:p>
            <a:pPr marL="608012" lvl="1" indent="-261937" defTabSz="693737">
              <a:spcBef>
                <a:spcPts val="500"/>
              </a:spcBef>
              <a:buChar char="•"/>
              <a:defRPr sz="2400">
                <a:latin typeface="文鼎CS中黑"/>
                <a:ea typeface="文鼎CS中黑"/>
                <a:cs typeface="文鼎CS中黑"/>
                <a:sym typeface="文鼎CS中黑"/>
              </a:defRPr>
            </a:pPr>
            <a:r>
              <a:t>频繁的小文件写入会有性能问题</a:t>
            </a:r>
          </a:p>
          <a:p>
            <a:pPr marL="608012" lvl="1" indent="-261937" defTabSz="693737">
              <a:spcBef>
                <a:spcPts val="500"/>
              </a:spcBef>
              <a:buChar char="•"/>
              <a:defRPr sz="2400">
                <a:latin typeface="文鼎CS中黑"/>
                <a:ea typeface="文鼎CS中黑"/>
                <a:cs typeface="文鼎CS中黑"/>
                <a:sym typeface="文鼎CS中黑"/>
              </a:defRPr>
            </a:pPr>
            <a:r>
              <a:t>耗内存： page cache 多份导致</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p:nvPr/>
        </p:nvSpPr>
        <p:spPr>
          <a:xfrm>
            <a:off x="195262" y="247967"/>
            <a:ext cx="6376989" cy="574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t>Docker 讨论-存储</a:t>
            </a:r>
          </a:p>
        </p:txBody>
      </p:sp>
      <p:sp>
        <p:nvSpPr>
          <p:cNvPr id="198" name="Shape 198"/>
          <p:cNvSpPr>
            <a:spLocks noGrp="1"/>
          </p:cNvSpPr>
          <p:nvPr>
            <p:ph type="body" idx="1"/>
          </p:nvPr>
        </p:nvSpPr>
        <p:spPr>
          <a:prstGeom prst="rect">
            <a:avLst/>
          </a:prstGeom>
        </p:spPr>
        <p:txBody>
          <a:bodyPr/>
          <a:lstStyle/>
          <a:p>
            <a:pPr>
              <a:buChar char="•"/>
              <a:defRPr>
                <a:latin typeface="MyriadRegular"/>
                <a:ea typeface="MyriadRegular"/>
                <a:cs typeface="MyriadRegular"/>
                <a:sym typeface="MyriadRegular"/>
              </a:defRPr>
            </a:pPr>
            <a:r>
              <a:rPr dirty="0" smtClean="0"/>
              <a:t>DeviceMapper</a:t>
            </a:r>
            <a:r>
              <a:rPr lang="zh-CN" altLang="en-US" dirty="0" smtClean="0"/>
              <a:t> </a:t>
            </a:r>
            <a:r>
              <a:rPr dirty="0" smtClean="0"/>
              <a:t>在配置了</a:t>
            </a:r>
            <a:r>
              <a:rPr lang="zh-CN" altLang="en-US" dirty="0" smtClean="0"/>
              <a:t> </a:t>
            </a:r>
            <a:r>
              <a:rPr dirty="0" smtClean="0"/>
              <a:t>direct-lvm+volumn</a:t>
            </a:r>
            <a:r>
              <a:rPr lang="zh-CN" altLang="en-US" dirty="0" smtClean="0"/>
              <a:t> </a:t>
            </a:r>
            <a:r>
              <a:rPr dirty="0" smtClean="0"/>
              <a:t>的情况</a:t>
            </a:r>
            <a:r>
              <a:rPr dirty="0"/>
              <a:t>，创建并销毁1000个apache容器也只需要900s</a:t>
            </a:r>
          </a:p>
          <a:p>
            <a:pPr>
              <a:buChar char="•"/>
              <a:defRPr>
                <a:latin typeface="MyriadRegular"/>
                <a:ea typeface="MyriadRegular"/>
                <a:cs typeface="MyriadRegular"/>
                <a:sym typeface="MyriadRegular"/>
              </a:defRPr>
            </a:pPr>
            <a:r>
              <a:rPr dirty="0" smtClean="0"/>
              <a:t>为 </a:t>
            </a:r>
            <a:r>
              <a:rPr lang="en-US" altLang="zh-CN" dirty="0" smtClean="0"/>
              <a:t>D</a:t>
            </a:r>
            <a:r>
              <a:rPr dirty="0" smtClean="0"/>
              <a:t>ocker </a:t>
            </a:r>
            <a:r>
              <a:rPr dirty="0"/>
              <a:t>存储配置 ssd</a:t>
            </a:r>
          </a:p>
          <a:p>
            <a:pPr>
              <a:buChar char="•"/>
              <a:defRPr>
                <a:latin typeface="文鼎CS中黑"/>
                <a:ea typeface="文鼎CS中黑"/>
                <a:cs typeface="文鼎CS中黑"/>
                <a:sym typeface="文鼎CS中黑"/>
              </a:defRPr>
            </a:pPr>
            <a:r>
              <a:rPr dirty="0"/>
              <a:t>频繁读写的目录挂载到数据盘</a:t>
            </a:r>
          </a:p>
          <a:p>
            <a:pPr>
              <a:buChar char="•"/>
              <a:defRPr>
                <a:latin typeface="MyriadRegular"/>
                <a:ea typeface="MyriadRegular"/>
                <a:cs typeface="MyriadRegular"/>
                <a:sym typeface="MyriadRegular"/>
              </a:defRPr>
            </a:pPr>
            <a:r>
              <a:rPr dirty="0"/>
              <a:t>异常退出的 </a:t>
            </a:r>
            <a:r>
              <a:rPr lang="en-US" altLang="zh-CN" dirty="0" smtClean="0"/>
              <a:t>C</a:t>
            </a:r>
            <a:r>
              <a:rPr dirty="0" smtClean="0"/>
              <a:t>ontainer </a:t>
            </a:r>
            <a:r>
              <a:rPr dirty="0"/>
              <a:t>压爆磁盘, docker rm 失败: cronjob 回收。</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p:nvPr/>
        </p:nvSpPr>
        <p:spPr>
          <a:xfrm>
            <a:off x="195262" y="247967"/>
            <a:ext cx="6376989" cy="574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t>Docker 讨论-网络</a:t>
            </a:r>
          </a:p>
        </p:txBody>
      </p:sp>
      <p:sp>
        <p:nvSpPr>
          <p:cNvPr id="207" name="Shape 207"/>
          <p:cNvSpPr>
            <a:spLocks noGrp="1"/>
          </p:cNvSpPr>
          <p:nvPr>
            <p:ph type="body" idx="1"/>
          </p:nvPr>
        </p:nvSpPr>
        <p:spPr>
          <a:prstGeom prst="rect">
            <a:avLst/>
          </a:prstGeom>
        </p:spPr>
        <p:txBody>
          <a:bodyPr/>
          <a:lstStyle>
            <a:lvl1pPr>
              <a:buChar char="•"/>
              <a:defRPr>
                <a:latin typeface="MyriadRegular"/>
                <a:ea typeface="MyriadRegular"/>
                <a:cs typeface="MyriadRegular"/>
                <a:sym typeface="MyriadRegular"/>
              </a:defRPr>
            </a:lvl1pPr>
          </a:lstStyle>
          <a:p>
            <a:r>
              <a:rPr lang="en-US" altLang="zh-CN" dirty="0" smtClean="0"/>
              <a:t>Driver:</a:t>
            </a:r>
            <a:r>
              <a:rPr lang="zh-CN" altLang="en-US" dirty="0" smtClean="0"/>
              <a:t> </a:t>
            </a:r>
            <a:r>
              <a:rPr lang="en-US" altLang="zh-CN" dirty="0"/>
              <a:t>b</a:t>
            </a:r>
            <a:r>
              <a:rPr lang="en-US" altLang="zh-CN" dirty="0" smtClean="0"/>
              <a:t>ridge,</a:t>
            </a:r>
            <a:r>
              <a:rPr lang="zh-CN" altLang="en-US" dirty="0" smtClean="0"/>
              <a:t> </a:t>
            </a:r>
            <a:r>
              <a:rPr lang="en-US" altLang="zh-CN" dirty="0"/>
              <a:t>h</a:t>
            </a:r>
            <a:r>
              <a:rPr lang="en-US" altLang="zh-CN" dirty="0" smtClean="0"/>
              <a:t>ost,</a:t>
            </a:r>
            <a:r>
              <a:rPr lang="zh-CN" altLang="en-US" dirty="0" smtClean="0"/>
              <a:t> </a:t>
            </a:r>
            <a:r>
              <a:rPr lang="en-US" altLang="zh-CN" dirty="0" smtClean="0"/>
              <a:t>overlay</a:t>
            </a:r>
            <a:endParaRPr lang="zh-CN" altLang="en-US" dirty="0" smtClean="0"/>
          </a:p>
          <a:p>
            <a:r>
              <a:rPr lang="en-US" altLang="zh-CN" dirty="0" err="1" smtClean="0"/>
              <a:t>Libnetwork</a:t>
            </a:r>
            <a:endParaRPr dirty="0"/>
          </a:p>
        </p:txBody>
      </p:sp>
      <p:pic>
        <p:nvPicPr>
          <p:cNvPr id="3" name="图片 2"/>
          <p:cNvPicPr>
            <a:picLocks noChangeAspect="1"/>
          </p:cNvPicPr>
          <p:nvPr/>
        </p:nvPicPr>
        <p:blipFill>
          <a:blip r:embed="rId3"/>
          <a:stretch>
            <a:fillRect/>
          </a:stretch>
        </p:blipFill>
        <p:spPr>
          <a:xfrm>
            <a:off x="558800" y="3166165"/>
            <a:ext cx="8026400" cy="314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p:nvPr/>
        </p:nvSpPr>
        <p:spPr>
          <a:xfrm>
            <a:off x="195262" y="273377"/>
            <a:ext cx="6376989" cy="52322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rPr dirty="0" smtClean="0"/>
              <a:t>Docker</a:t>
            </a:r>
            <a:r>
              <a:rPr lang="zh-CN" altLang="en-US" dirty="0" smtClean="0"/>
              <a:t> 讨论</a:t>
            </a:r>
            <a:r>
              <a:rPr lang="en-US" altLang="zh-CN" dirty="0" smtClean="0"/>
              <a:t>-</a:t>
            </a:r>
            <a:r>
              <a:rPr dirty="0" smtClean="0"/>
              <a:t>宿主机选择</a:t>
            </a:r>
            <a:endParaRPr dirty="0"/>
          </a:p>
        </p:txBody>
      </p:sp>
      <p:sp>
        <p:nvSpPr>
          <p:cNvPr id="217" name="Shape 217"/>
          <p:cNvSpPr>
            <a:spLocks noGrp="1"/>
          </p:cNvSpPr>
          <p:nvPr>
            <p:ph type="body" idx="1"/>
          </p:nvPr>
        </p:nvSpPr>
        <p:spPr>
          <a:xfrm>
            <a:off x="457200" y="1600200"/>
            <a:ext cx="8355496" cy="4525963"/>
          </a:xfrm>
          <a:prstGeom prst="rect">
            <a:avLst/>
          </a:prstGeom>
        </p:spPr>
        <p:txBody>
          <a:bodyPr/>
          <a:lstStyle/>
          <a:p>
            <a:pPr>
              <a:buChar char="•"/>
              <a:defRPr>
                <a:latin typeface="MyriadRegular"/>
                <a:ea typeface="MyriadRegular"/>
                <a:cs typeface="MyriadRegular"/>
                <a:sym typeface="MyriadRegular"/>
              </a:defRPr>
            </a:pPr>
            <a:r>
              <a:rPr dirty="0"/>
              <a:t>Ubuntu: AUFS 支持</a:t>
            </a:r>
          </a:p>
          <a:p>
            <a:pPr>
              <a:buChar char="•"/>
              <a:defRPr>
                <a:latin typeface="MyriadRegular"/>
                <a:ea typeface="MyriadRegular"/>
                <a:cs typeface="MyriadRegular"/>
                <a:sym typeface="MyriadRegular"/>
              </a:defRPr>
            </a:pPr>
            <a:r>
              <a:rPr dirty="0"/>
              <a:t>CentOS/RHEL 7.*: </a:t>
            </a:r>
            <a:r>
              <a:rPr lang="en-US" altLang="zh-CN" dirty="0" smtClean="0"/>
              <a:t>DeviceMapper</a:t>
            </a:r>
            <a:r>
              <a:rPr lang="zh-CN" altLang="en-US" dirty="0" smtClean="0"/>
              <a:t> 支持</a:t>
            </a:r>
            <a:endParaRPr dirty="0"/>
          </a:p>
          <a:p>
            <a:pPr>
              <a:buChar char="•"/>
              <a:defRPr>
                <a:latin typeface="MyriadRegular"/>
                <a:ea typeface="MyriadRegular"/>
                <a:cs typeface="MyriadRegular"/>
                <a:sym typeface="MyriadRegular"/>
              </a:defRPr>
            </a:pPr>
            <a:r>
              <a:rPr dirty="0"/>
              <a:t>CoreOS: 持续关注</a:t>
            </a:r>
          </a:p>
          <a:p>
            <a:pPr>
              <a:buChar char="•"/>
              <a:defRPr>
                <a:latin typeface="MyriadRegular"/>
                <a:ea typeface="MyriadRegular"/>
                <a:cs typeface="MyriadRegular"/>
                <a:sym typeface="MyriadRegular"/>
              </a:defRPr>
            </a:pPr>
            <a:r>
              <a:rPr dirty="0"/>
              <a:t>RancherOS: 小，持续关注</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195262" y="247967"/>
            <a:ext cx="6376989" cy="574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t>Docker 讨论-有状态(MySQL etc.)应用</a:t>
            </a:r>
          </a:p>
        </p:txBody>
      </p:sp>
      <p:sp>
        <p:nvSpPr>
          <p:cNvPr id="201" name="Shape 201"/>
          <p:cNvSpPr>
            <a:spLocks noGrp="1"/>
          </p:cNvSpPr>
          <p:nvPr>
            <p:ph type="body" idx="1"/>
          </p:nvPr>
        </p:nvSpPr>
        <p:spPr>
          <a:prstGeom prst="rect">
            <a:avLst/>
          </a:prstGeom>
        </p:spPr>
        <p:txBody>
          <a:bodyPr/>
          <a:lstStyle/>
          <a:p>
            <a:pPr>
              <a:buChar char="•"/>
              <a:defRPr>
                <a:latin typeface="MyriadRegular"/>
                <a:ea typeface="MyriadRegular"/>
                <a:cs typeface="MyriadRegular"/>
                <a:sym typeface="MyriadRegular"/>
              </a:defRPr>
            </a:pPr>
            <a:r>
              <a:rPr dirty="0"/>
              <a:t>存储目录必须 -v 映射出来</a:t>
            </a:r>
          </a:p>
          <a:p>
            <a:pPr>
              <a:buChar char="•"/>
              <a:defRPr>
                <a:latin typeface="MyriadRegular"/>
                <a:ea typeface="MyriadRegular"/>
                <a:cs typeface="MyriadRegular"/>
                <a:sym typeface="MyriadRegular"/>
              </a:defRPr>
            </a:pPr>
            <a:r>
              <a:rPr dirty="0"/>
              <a:t>固定主机部署，数据迁移不是 docker </a:t>
            </a:r>
            <a:r>
              <a:rPr dirty="0" smtClean="0"/>
              <a:t>本身的问题</a:t>
            </a:r>
            <a:endParaRPr lang="zh-CN" altLang="en-US" dirty="0" smtClean="0"/>
          </a:p>
          <a:p>
            <a:pPr>
              <a:buChar char="•"/>
              <a:defRPr>
                <a:latin typeface="MyriadRegular"/>
                <a:ea typeface="MyriadRegular"/>
                <a:cs typeface="MyriadRegular"/>
                <a:sym typeface="MyriadRegular"/>
              </a:defRPr>
            </a:pPr>
            <a:r>
              <a:rPr lang="en-US" altLang="zh-CN" dirty="0" err="1" smtClean="0"/>
              <a:t>Flocker</a:t>
            </a:r>
            <a:r>
              <a:rPr lang="zh-CN" altLang="en-US" dirty="0" smtClean="0"/>
              <a:t> 等</a:t>
            </a:r>
            <a:endParaRPr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nvSpPr>
        <p:spPr>
          <a:xfrm>
            <a:off x="195262" y="247967"/>
            <a:ext cx="6376989" cy="574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t>Docker 讨论-私有镜像仓库</a:t>
            </a:r>
          </a:p>
        </p:txBody>
      </p:sp>
      <p:sp>
        <p:nvSpPr>
          <p:cNvPr id="204" name="Shape 204"/>
          <p:cNvSpPr>
            <a:spLocks noGrp="1"/>
          </p:cNvSpPr>
          <p:nvPr>
            <p:ph type="body" idx="1"/>
          </p:nvPr>
        </p:nvSpPr>
        <p:spPr>
          <a:prstGeom prst="rect">
            <a:avLst/>
          </a:prstGeom>
        </p:spPr>
        <p:txBody>
          <a:bodyPr/>
          <a:lstStyle/>
          <a:p>
            <a:pPr>
              <a:buChar char="•"/>
              <a:defRPr>
                <a:latin typeface="MyriadRegular"/>
                <a:ea typeface="MyriadRegular"/>
                <a:cs typeface="MyriadRegular"/>
                <a:sym typeface="MyriadRegular"/>
              </a:defRPr>
            </a:pPr>
            <a:r>
              <a:t>内部小规模</a:t>
            </a:r>
          </a:p>
          <a:p>
            <a:pPr marL="800100" lvl="1" indent="-342900">
              <a:spcBef>
                <a:spcPts val="0"/>
              </a:spcBef>
              <a:buChar char="•"/>
              <a:defRPr sz="1800">
                <a:latin typeface="MyriadRegular"/>
                <a:ea typeface="MyriadRegular"/>
                <a:cs typeface="MyriadRegular"/>
                <a:sym typeface="MyriadRegular"/>
              </a:defRPr>
            </a:pPr>
            <a:r>
              <a:t>容量规划</a:t>
            </a:r>
          </a:p>
          <a:p>
            <a:pPr marL="800100" lvl="1" indent="-342900">
              <a:spcBef>
                <a:spcPts val="0"/>
              </a:spcBef>
              <a:buChar char="•"/>
              <a:defRPr sz="1800">
                <a:latin typeface="MyriadRegular"/>
                <a:ea typeface="MyriadRegular"/>
                <a:cs typeface="MyriadRegular"/>
                <a:sym typeface="MyriadRegular"/>
              </a:defRPr>
            </a:pPr>
            <a:r>
              <a:t>有权限的push + 无权限的pull</a:t>
            </a:r>
          </a:p>
          <a:p>
            <a:pPr marL="800100" lvl="1" indent="-342900">
              <a:spcBef>
                <a:spcPts val="0"/>
              </a:spcBef>
              <a:buChar char="•"/>
              <a:defRPr sz="1800">
                <a:latin typeface="MyriadRegular"/>
                <a:ea typeface="MyriadRegular"/>
                <a:cs typeface="MyriadRegular"/>
                <a:sym typeface="MyriadRegular"/>
              </a:defRPr>
            </a:pPr>
            <a:r>
              <a:t>配置前端页面</a:t>
            </a:r>
          </a:p>
          <a:p>
            <a:pPr>
              <a:buChar char="•"/>
              <a:defRPr>
                <a:latin typeface="MyriadRegular"/>
                <a:ea typeface="MyriadRegular"/>
                <a:cs typeface="MyriadRegular"/>
                <a:sym typeface="MyriadRegular"/>
              </a:defRPr>
            </a:pPr>
            <a:r>
              <a:t>大规模</a:t>
            </a:r>
          </a:p>
          <a:p>
            <a:pPr marL="800100" lvl="1" indent="-342900">
              <a:spcBef>
                <a:spcPts val="0"/>
              </a:spcBef>
              <a:buChar char="•"/>
              <a:defRPr sz="1800">
                <a:latin typeface="MyriadRegular"/>
                <a:ea typeface="MyriadRegular"/>
                <a:cs typeface="MyriadRegular"/>
                <a:sym typeface="MyriadRegular"/>
              </a:defRPr>
            </a:pPr>
            <a:r>
              <a:t>分布式存储（京东）</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p:nvPr/>
        </p:nvSpPr>
        <p:spPr>
          <a:xfrm>
            <a:off x="195262" y="247967"/>
            <a:ext cx="6376989" cy="574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t>Docker 讨论-容器没有“准备就绪”阶段</a:t>
            </a:r>
          </a:p>
        </p:txBody>
      </p:sp>
      <p:sp>
        <p:nvSpPr>
          <p:cNvPr id="220" name="Shape 220"/>
          <p:cNvSpPr>
            <a:spLocks noGrp="1"/>
          </p:cNvSpPr>
          <p:nvPr>
            <p:ph type="body" idx="1"/>
          </p:nvPr>
        </p:nvSpPr>
        <p:spPr>
          <a:prstGeom prst="rect">
            <a:avLst/>
          </a:prstGeom>
        </p:spPr>
        <p:txBody>
          <a:bodyPr/>
          <a:lstStyle/>
          <a:p>
            <a:pPr>
              <a:buChar char="•"/>
              <a:defRPr>
                <a:latin typeface="MyriadRegular"/>
                <a:ea typeface="MyriadRegular"/>
                <a:cs typeface="MyriadRegular"/>
                <a:sym typeface="MyriadRegular"/>
              </a:defRPr>
            </a:pPr>
            <a:r>
              <a:t>无法在容器的外部判断内部应用是否初始化完成了</a:t>
            </a:r>
          </a:p>
          <a:p>
            <a:pPr>
              <a:buChar char="•"/>
              <a:defRPr>
                <a:latin typeface="MyriadRegular"/>
                <a:ea typeface="MyriadRegular"/>
                <a:cs typeface="MyriadRegular"/>
                <a:sym typeface="MyriadRegular"/>
              </a:defRPr>
            </a:pPr>
            <a:r>
              <a:t>目前的方案是外部脚本访问内部应用的接口并循环等待直到成功或者超时</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91" y="2841192"/>
            <a:ext cx="8229600" cy="1143001"/>
          </a:xfrm>
        </p:spPr>
        <p:txBody>
          <a:bodyPr/>
          <a:lstStyle/>
          <a:p>
            <a:r>
              <a:rPr kumimoji="1" lang="en-US" altLang="zh-CN" dirty="0" err="1" smtClean="0"/>
              <a:t>Docker</a:t>
            </a:r>
            <a:r>
              <a:rPr kumimoji="1" lang="zh-CN" altLang="en-US" dirty="0" smtClean="0"/>
              <a:t> 操作</a:t>
            </a:r>
            <a:endParaRPr kumimoji="1" lang="zh-CN" altLang="en-US" dirty="0"/>
          </a:p>
        </p:txBody>
      </p:sp>
    </p:spTree>
    <p:extLst>
      <p:ext uri="{BB962C8B-B14F-4D97-AF65-F5344CB8AC3E}">
        <p14:creationId xmlns:p14="http://schemas.microsoft.com/office/powerpoint/2010/main" val="139768010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xfrm>
            <a:off x="684212" y="274637"/>
            <a:ext cx="8001001" cy="563563"/>
          </a:xfrm>
          <a:prstGeom prst="rect">
            <a:avLst/>
          </a:prstGeom>
        </p:spPr>
        <p:txBody>
          <a:bodyPr/>
          <a:lstStyle/>
          <a:p>
            <a:pPr defTabSz="876300">
              <a:defRPr sz="2600">
                <a:latin typeface="Times New Roman"/>
                <a:ea typeface="Times New Roman"/>
                <a:cs typeface="Times New Roman"/>
                <a:sym typeface="Times New Roman"/>
              </a:defRPr>
            </a:pPr>
            <a:r>
              <a:rPr lang="zh-CN" altLang="en-US" dirty="0" smtClean="0"/>
              <a:t>容器</a:t>
            </a:r>
            <a:endParaRPr dirty="0">
              <a:latin typeface="文鼎CS中黑"/>
              <a:ea typeface="文鼎CS中黑"/>
              <a:cs typeface="文鼎CS中黑"/>
              <a:sym typeface="文鼎CS中黑"/>
            </a:endParaRPr>
          </a:p>
        </p:txBody>
      </p:sp>
      <p:sp>
        <p:nvSpPr>
          <p:cNvPr id="43" name="Shape 43"/>
          <p:cNvSpPr>
            <a:spLocks noGrp="1"/>
          </p:cNvSpPr>
          <p:nvPr>
            <p:ph type="body" idx="1"/>
          </p:nvPr>
        </p:nvSpPr>
        <p:spPr>
          <a:xfrm>
            <a:off x="684212" y="1746250"/>
            <a:ext cx="8001001" cy="1425213"/>
          </a:xfrm>
          <a:prstGeom prst="rect">
            <a:avLst/>
          </a:prstGeom>
        </p:spPr>
        <p:txBody>
          <a:bodyPr>
            <a:normAutofit/>
          </a:bodyPr>
          <a:lstStyle/>
          <a:p>
            <a:pPr algn="l">
              <a:spcBef>
                <a:spcPts val="400"/>
              </a:spcBef>
              <a:defRPr sz="2000">
                <a:latin typeface="Times New Roman"/>
                <a:ea typeface="Times New Roman"/>
                <a:cs typeface="Times New Roman"/>
                <a:sym typeface="Times New Roman"/>
              </a:defRPr>
            </a:pPr>
            <a:r>
              <a:rPr lang="zh-CN" altLang="en-US" dirty="0" smtClean="0">
                <a:latin typeface="文鼎CS中黑"/>
                <a:ea typeface="文鼎CS中黑"/>
                <a:cs typeface="文鼎CS中黑"/>
                <a:sym typeface="文鼎CS中黑"/>
              </a:rPr>
              <a:t>新技术？ </a:t>
            </a:r>
            <a:r>
              <a:rPr lang="en-US" altLang="zh-CN" dirty="0" smtClean="0">
                <a:latin typeface="文鼎CS中黑"/>
                <a:ea typeface="文鼎CS中黑"/>
                <a:cs typeface="文鼎CS中黑"/>
                <a:sym typeface="文鼎CS中黑"/>
              </a:rPr>
              <a:t>NO</a:t>
            </a:r>
            <a:r>
              <a:rPr lang="zh-CN" altLang="en-US" dirty="0" smtClean="0">
                <a:latin typeface="文鼎CS中黑"/>
                <a:ea typeface="文鼎CS中黑"/>
                <a:cs typeface="文鼎CS中黑"/>
                <a:sym typeface="文鼎CS中黑"/>
              </a:rPr>
              <a:t>！</a:t>
            </a:r>
            <a:endParaRPr dirty="0" smtClean="0">
              <a:latin typeface="文鼎CS中黑"/>
              <a:ea typeface="文鼎CS中黑"/>
              <a:cs typeface="文鼎CS中黑"/>
              <a:sym typeface="文鼎CS中黑"/>
            </a:endParaRPr>
          </a:p>
        </p:txBody>
      </p:sp>
      <p:pic>
        <p:nvPicPr>
          <p:cNvPr id="6" name="Picture 4"/>
          <p:cNvPicPr>
            <a:picLocks noChangeAspect="1"/>
          </p:cNvPicPr>
          <p:nvPr/>
        </p:nvPicPr>
        <p:blipFill>
          <a:blip r:embed="rId3"/>
          <a:stretch>
            <a:fillRect/>
          </a:stretch>
        </p:blipFill>
        <p:spPr>
          <a:xfrm>
            <a:off x="7453" y="2239617"/>
            <a:ext cx="9132867" cy="3823831"/>
          </a:xfrm>
          <a:prstGeom prst="rect">
            <a:avLst/>
          </a:prstGeom>
        </p:spPr>
      </p:pic>
    </p:spTree>
    <p:extLst>
      <p:ext uri="{BB962C8B-B14F-4D97-AF65-F5344CB8AC3E}">
        <p14:creationId xmlns:p14="http://schemas.microsoft.com/office/powerpoint/2010/main" val="1148388688"/>
      </p:ext>
    </p:extLst>
  </p:cSld>
  <p:clrMapOvr>
    <a:masterClrMapping/>
  </p:clrMapOvr>
  <p:transition spd="slow">
    <p:dissolv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p:nvPr/>
        </p:nvSpPr>
        <p:spPr>
          <a:xfrm>
            <a:off x="195262" y="247967"/>
            <a:ext cx="6376989" cy="574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2800">
                <a:latin typeface="Arial Unicode MS"/>
                <a:ea typeface="Arial Unicode MS"/>
                <a:cs typeface="Arial Unicode MS"/>
                <a:sym typeface="Arial Unicode MS"/>
              </a:defRPr>
            </a:lvl1pPr>
          </a:lstStyle>
          <a:p>
            <a:r>
              <a:t>Docker操作-镜像</a:t>
            </a:r>
          </a:p>
        </p:txBody>
      </p:sp>
      <p:grpSp>
        <p:nvGrpSpPr>
          <p:cNvPr id="126" name="Group 126"/>
          <p:cNvGrpSpPr/>
          <p:nvPr/>
        </p:nvGrpSpPr>
        <p:grpSpPr>
          <a:xfrm>
            <a:off x="355600" y="1427163"/>
            <a:ext cx="6573838" cy="4573588"/>
            <a:chOff x="0" y="0"/>
            <a:chExt cx="6573837" cy="4573586"/>
          </a:xfrm>
        </p:grpSpPr>
        <p:grpSp>
          <p:nvGrpSpPr>
            <p:cNvPr id="124" name="Group 124"/>
            <p:cNvGrpSpPr/>
            <p:nvPr/>
          </p:nvGrpSpPr>
          <p:grpSpPr>
            <a:xfrm>
              <a:off x="0" y="0"/>
              <a:ext cx="6573838" cy="4573588"/>
              <a:chOff x="0" y="0"/>
              <a:chExt cx="6573837" cy="4573586"/>
            </a:xfrm>
          </p:grpSpPr>
          <p:grpSp>
            <p:nvGrpSpPr>
              <p:cNvPr id="122" name="Group 122"/>
              <p:cNvGrpSpPr/>
              <p:nvPr/>
            </p:nvGrpSpPr>
            <p:grpSpPr>
              <a:xfrm>
                <a:off x="0" y="0"/>
                <a:ext cx="6361229" cy="4573588"/>
                <a:chOff x="0" y="0"/>
                <a:chExt cx="6361228" cy="4573586"/>
              </a:xfrm>
            </p:grpSpPr>
            <p:grpSp>
              <p:nvGrpSpPr>
                <p:cNvPr id="120" name="Group 120"/>
                <p:cNvGrpSpPr/>
                <p:nvPr/>
              </p:nvGrpSpPr>
              <p:grpSpPr>
                <a:xfrm>
                  <a:off x="0" y="623607"/>
                  <a:ext cx="6324858" cy="3949980"/>
                  <a:chOff x="0" y="0"/>
                  <a:chExt cx="6324856" cy="3949979"/>
                </a:xfrm>
              </p:grpSpPr>
              <p:sp>
                <p:nvSpPr>
                  <p:cNvPr id="118" name="Shape 118"/>
                  <p:cNvSpPr/>
                  <p:nvPr/>
                </p:nvSpPr>
                <p:spPr>
                  <a:xfrm>
                    <a:off x="0" y="0"/>
                    <a:ext cx="6324857" cy="3949980"/>
                  </a:xfrm>
                  <a:prstGeom prst="roundRect">
                    <a:avLst>
                      <a:gd name="adj" fmla="val 3630"/>
                    </a:avLst>
                  </a:prstGeom>
                  <a:solidFill>
                    <a:srgbClr val="E6E6E6"/>
                  </a:solidFill>
                  <a:ln w="12700" cap="flat">
                    <a:noFill/>
                    <a:miter lim="400000"/>
                  </a:ln>
                  <a:effectLst/>
                </p:spPr>
                <p:txBody>
                  <a:bodyPr wrap="square" lIns="45719" tIns="45719" rIns="45719" bIns="45719" numCol="1" anchor="ctr">
                    <a:noAutofit/>
                  </a:bodyPr>
                  <a:lstStyle/>
                  <a:p>
                    <a:pPr>
                      <a:defRPr>
                        <a:latin typeface="微软雅黑"/>
                        <a:ea typeface="微软雅黑"/>
                        <a:cs typeface="微软雅黑"/>
                        <a:sym typeface="微软雅黑"/>
                      </a:defRPr>
                    </a:pPr>
                    <a:endParaRPr/>
                  </a:p>
                </p:txBody>
              </p:sp>
              <p:sp>
                <p:nvSpPr>
                  <p:cNvPr id="119" name="Shape 119"/>
                  <p:cNvSpPr/>
                  <p:nvPr/>
                </p:nvSpPr>
                <p:spPr>
                  <a:xfrm>
                    <a:off x="41991" y="113169"/>
                    <a:ext cx="6240874" cy="3723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buSzPct val="100000"/>
                      <a:buFont typeface="Arial"/>
                      <a:buChar char="•"/>
                      <a:defRPr>
                        <a:latin typeface="微软雅黑"/>
                        <a:ea typeface="微软雅黑"/>
                        <a:cs typeface="微软雅黑"/>
                        <a:sym typeface="微软雅黑"/>
                      </a:defRPr>
                    </a:pPr>
                    <a:r>
                      <a:rPr dirty="0"/>
                      <a:t> docker images</a:t>
                    </a:r>
                    <a:endParaRPr dirty="0">
                      <a:solidFill>
                        <a:srgbClr val="FFFFFF"/>
                      </a:solidFill>
                    </a:endParaRPr>
                  </a:p>
                  <a:p>
                    <a:pPr>
                      <a:buSzPct val="100000"/>
                      <a:buFont typeface="Arial"/>
                      <a:buChar char="•"/>
                      <a:defRPr>
                        <a:latin typeface="微软雅黑"/>
                        <a:ea typeface="微软雅黑"/>
                        <a:cs typeface="微软雅黑"/>
                        <a:sym typeface="微软雅黑"/>
                      </a:defRPr>
                    </a:pPr>
                    <a:endParaRPr dirty="0">
                      <a:solidFill>
                        <a:srgbClr val="FFFFFF"/>
                      </a:solidFill>
                    </a:endParaRPr>
                  </a:p>
                  <a:p>
                    <a:pPr>
                      <a:buSzPct val="100000"/>
                      <a:buFont typeface="Arial"/>
                      <a:buChar char="•"/>
                      <a:defRPr>
                        <a:latin typeface="微软雅黑"/>
                        <a:ea typeface="微软雅黑"/>
                        <a:cs typeface="微软雅黑"/>
                        <a:sym typeface="微软雅黑"/>
                      </a:defRPr>
                    </a:pPr>
                    <a:r>
                      <a:rPr dirty="0"/>
                      <a:t> docker rmi centos:latest</a:t>
                    </a:r>
                  </a:p>
                  <a:p>
                    <a:pPr>
                      <a:buSzPct val="100000"/>
                      <a:buFont typeface="Arial"/>
                      <a:buChar char="•"/>
                      <a:defRPr>
                        <a:latin typeface="微软雅黑"/>
                        <a:ea typeface="微软雅黑"/>
                        <a:cs typeface="微软雅黑"/>
                        <a:sym typeface="微软雅黑"/>
                      </a:defRPr>
                    </a:pPr>
                    <a:endParaRPr dirty="0"/>
                  </a:p>
                  <a:p>
                    <a:pPr>
                      <a:buSzPct val="100000"/>
                      <a:buFont typeface="Arial"/>
                      <a:buChar char="•"/>
                      <a:defRPr>
                        <a:latin typeface="微软雅黑"/>
                        <a:ea typeface="微软雅黑"/>
                        <a:cs typeface="微软雅黑"/>
                        <a:sym typeface="微软雅黑"/>
                      </a:defRPr>
                    </a:pPr>
                    <a:r>
                      <a:rPr dirty="0"/>
                      <a:t> docker build -t="yorko/mysql:v1" .</a:t>
                    </a:r>
                    <a:endParaRPr dirty="0">
                      <a:solidFill>
                        <a:srgbClr val="FFFFFF"/>
                      </a:solidFill>
                    </a:endParaRPr>
                  </a:p>
                  <a:p>
                    <a:pPr>
                      <a:buSzPct val="100000"/>
                      <a:buFont typeface="Arial"/>
                      <a:buChar char="•"/>
                      <a:defRPr>
                        <a:latin typeface="微软雅黑"/>
                        <a:ea typeface="微软雅黑"/>
                        <a:cs typeface="微软雅黑"/>
                        <a:sym typeface="微软雅黑"/>
                      </a:defRPr>
                    </a:pPr>
                    <a:endParaRPr dirty="0">
                      <a:solidFill>
                        <a:srgbClr val="FFFFFF"/>
                      </a:solidFill>
                    </a:endParaRPr>
                  </a:p>
                  <a:p>
                    <a:pPr>
                      <a:buSzPct val="100000"/>
                      <a:buFont typeface="Arial"/>
                      <a:buChar char="•"/>
                      <a:defRPr>
                        <a:latin typeface="微软雅黑"/>
                        <a:ea typeface="微软雅黑"/>
                        <a:cs typeface="微软雅黑"/>
                        <a:sym typeface="微软雅黑"/>
                      </a:defRPr>
                    </a:pPr>
                    <a:r>
                      <a:rPr dirty="0"/>
                      <a:t> docker export &lt;CONTAINER ID&gt; &gt; /home/export.tar</a:t>
                    </a:r>
                    <a:endParaRPr dirty="0">
                      <a:solidFill>
                        <a:srgbClr val="FFFFFF"/>
                      </a:solidFill>
                    </a:endParaRPr>
                  </a:p>
                  <a:p>
                    <a:pPr>
                      <a:buSzPct val="100000"/>
                      <a:buFont typeface="Arial"/>
                      <a:buChar char="•"/>
                      <a:defRPr>
                        <a:latin typeface="微软雅黑"/>
                        <a:ea typeface="微软雅黑"/>
                        <a:cs typeface="微软雅黑"/>
                        <a:sym typeface="微软雅黑"/>
                      </a:defRPr>
                    </a:pPr>
                    <a:endParaRPr dirty="0">
                      <a:solidFill>
                        <a:srgbClr val="FFFFFF"/>
                      </a:solidFill>
                    </a:endParaRPr>
                  </a:p>
                  <a:p>
                    <a:pPr>
                      <a:buSzPct val="100000"/>
                      <a:buFont typeface="Arial"/>
                      <a:buChar char="•"/>
                      <a:defRPr>
                        <a:latin typeface="微软雅黑"/>
                        <a:ea typeface="微软雅黑"/>
                        <a:cs typeface="微软雅黑"/>
                        <a:sym typeface="微软雅黑"/>
                      </a:defRPr>
                    </a:pPr>
                    <a:r>
                      <a:rPr dirty="0"/>
                      <a:t> cat /home/export.tar | docker import - yorko-1-export:latest</a:t>
                    </a:r>
                    <a:endParaRPr dirty="0">
                      <a:solidFill>
                        <a:srgbClr val="FFFFFF"/>
                      </a:solidFill>
                    </a:endParaRPr>
                  </a:p>
                  <a:p>
                    <a:pPr>
                      <a:buSzPct val="100000"/>
                      <a:buFont typeface="Arial"/>
                      <a:buChar char="•"/>
                      <a:defRPr>
                        <a:latin typeface="微软雅黑"/>
                        <a:ea typeface="微软雅黑"/>
                        <a:cs typeface="微软雅黑"/>
                        <a:sym typeface="微软雅黑"/>
                      </a:defRPr>
                    </a:pPr>
                    <a:endParaRPr dirty="0">
                      <a:solidFill>
                        <a:srgbClr val="FFFFFF"/>
                      </a:solidFill>
                    </a:endParaRPr>
                  </a:p>
                  <a:p>
                    <a:pPr>
                      <a:buSzPct val="100000"/>
                      <a:buFont typeface="Arial"/>
                      <a:buChar char="•"/>
                      <a:defRPr>
                        <a:latin typeface="微软雅黑"/>
                        <a:ea typeface="微软雅黑"/>
                        <a:cs typeface="微软雅黑"/>
                        <a:sym typeface="微软雅黑"/>
                      </a:defRPr>
                    </a:pPr>
                    <a:r>
                      <a:rPr dirty="0"/>
                      <a:t> docker save yorko-1 &gt; /home/save.tar</a:t>
                    </a:r>
                    <a:endParaRPr dirty="0">
                      <a:solidFill>
                        <a:srgbClr val="FFFFFF"/>
                      </a:solidFill>
                    </a:endParaRPr>
                  </a:p>
                  <a:p>
                    <a:pPr>
                      <a:buSzPct val="100000"/>
                      <a:buFont typeface="Arial"/>
                      <a:buChar char="•"/>
                      <a:defRPr>
                        <a:latin typeface="微软雅黑"/>
                        <a:ea typeface="微软雅黑"/>
                        <a:cs typeface="微软雅黑"/>
                        <a:sym typeface="微软雅黑"/>
                      </a:defRPr>
                    </a:pPr>
                    <a:endParaRPr dirty="0">
                      <a:solidFill>
                        <a:srgbClr val="FFFFFF"/>
                      </a:solidFill>
                    </a:endParaRPr>
                  </a:p>
                  <a:p>
                    <a:pPr>
                      <a:buSzPct val="100000"/>
                      <a:buFont typeface="Arial"/>
                      <a:buChar char="•"/>
                      <a:defRPr>
                        <a:latin typeface="微软雅黑"/>
                        <a:ea typeface="微软雅黑"/>
                        <a:cs typeface="微软雅黑"/>
                        <a:sym typeface="微软雅黑"/>
                      </a:defRPr>
                    </a:pPr>
                    <a:r>
                      <a:rPr dirty="0"/>
                      <a:t> docker load &lt; /home/save.tar</a:t>
                    </a:r>
                  </a:p>
                </p:txBody>
              </p:sp>
            </p:grpSp>
            <p:sp>
              <p:nvSpPr>
                <p:cNvPr id="121" name="Shape 121"/>
                <p:cNvSpPr/>
                <p:nvPr/>
              </p:nvSpPr>
              <p:spPr>
                <a:xfrm>
                  <a:off x="0" y="0"/>
                  <a:ext cx="6361229" cy="515512"/>
                </a:xfrm>
                <a:prstGeom prst="roundRect">
                  <a:avLst>
                    <a:gd name="adj" fmla="val 15940"/>
                  </a:avLst>
                </a:prstGeom>
                <a:solidFill>
                  <a:srgbClr val="9AC8DB"/>
                </a:solidFill>
                <a:ln w="12700" cap="flat">
                  <a:noFill/>
                  <a:miter lim="400000"/>
                </a:ln>
                <a:effectLst/>
              </p:spPr>
              <p:txBody>
                <a:bodyPr wrap="square" lIns="45719" tIns="45719" rIns="45719" bIns="45719" numCol="1" anchor="ctr">
                  <a:noAutofit/>
                </a:bodyPr>
                <a:lstStyle/>
                <a:p>
                  <a:pPr>
                    <a:defRPr>
                      <a:solidFill>
                        <a:srgbClr val="384C54"/>
                      </a:solidFill>
                    </a:defRPr>
                  </a:pPr>
                  <a:endParaRPr/>
                </a:p>
              </p:txBody>
            </p:sp>
          </p:grpSp>
          <p:sp>
            <p:nvSpPr>
              <p:cNvPr id="123" name="Shape 123"/>
              <p:cNvSpPr/>
              <p:nvPr/>
            </p:nvSpPr>
            <p:spPr>
              <a:xfrm>
                <a:off x="222728" y="99217"/>
                <a:ext cx="6351110" cy="472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spcBef>
                    <a:spcPts val="500"/>
                  </a:spcBef>
                  <a:defRPr sz="2200" b="1">
                    <a:solidFill>
                      <a:srgbClr val="384C54"/>
                    </a:solidFill>
                  </a:defRPr>
                </a:lvl1pPr>
              </a:lstStyle>
              <a:p>
                <a:r>
                  <a:t>镜像相关命令</a:t>
                </a:r>
              </a:p>
            </p:txBody>
          </p:sp>
        </p:grpSp>
        <p:sp>
          <p:nvSpPr>
            <p:cNvPr id="125" name="Shape 125"/>
            <p:cNvSpPr/>
            <p:nvPr/>
          </p:nvSpPr>
          <p:spPr>
            <a:xfrm>
              <a:off x="32206" y="514534"/>
              <a:ext cx="6401763" cy="109076"/>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xfrm>
            <a:off x="684212" y="274637"/>
            <a:ext cx="8001001" cy="563563"/>
          </a:xfrm>
          <a:prstGeom prst="rect">
            <a:avLst/>
          </a:prstGeom>
        </p:spPr>
        <p:txBody>
          <a:bodyPr/>
          <a:lstStyle/>
          <a:p>
            <a:pPr defTabSz="876300">
              <a:defRPr sz="2600">
                <a:latin typeface="Times New Roman"/>
                <a:ea typeface="Times New Roman"/>
                <a:cs typeface="Times New Roman"/>
                <a:sym typeface="Times New Roman"/>
              </a:defRPr>
            </a:pPr>
            <a:r>
              <a:rPr dirty="0" smtClean="0"/>
              <a:t>Docker</a:t>
            </a:r>
            <a:r>
              <a:rPr dirty="0" smtClean="0">
                <a:latin typeface="文鼎CS中黑"/>
                <a:ea typeface="文鼎CS中黑"/>
                <a:cs typeface="文鼎CS中黑"/>
                <a:sym typeface="文鼎CS中黑"/>
              </a:rPr>
              <a:t>是什么？</a:t>
            </a:r>
            <a:endParaRPr dirty="0">
              <a:latin typeface="文鼎CS中黑"/>
              <a:ea typeface="文鼎CS中黑"/>
              <a:cs typeface="文鼎CS中黑"/>
              <a:sym typeface="文鼎CS中黑"/>
            </a:endParaRPr>
          </a:p>
        </p:txBody>
      </p:sp>
      <p:sp>
        <p:nvSpPr>
          <p:cNvPr id="43" name="Shape 43"/>
          <p:cNvSpPr>
            <a:spLocks noGrp="1"/>
          </p:cNvSpPr>
          <p:nvPr>
            <p:ph type="body" idx="1"/>
          </p:nvPr>
        </p:nvSpPr>
        <p:spPr>
          <a:xfrm>
            <a:off x="684212" y="1746250"/>
            <a:ext cx="8070851" cy="4203700"/>
          </a:xfrm>
          <a:prstGeom prst="rect">
            <a:avLst/>
          </a:prstGeom>
        </p:spPr>
        <p:txBody>
          <a:bodyPr/>
          <a:lstStyle/>
          <a:p>
            <a:pPr marL="342900" indent="-342900" algn="l">
              <a:spcBef>
                <a:spcPts val="400"/>
              </a:spcBef>
              <a:buFont typeface="Arial" charset="0"/>
              <a:buChar char="•"/>
              <a:defRPr sz="2000">
                <a:latin typeface="Times New Roman"/>
                <a:ea typeface="Times New Roman"/>
                <a:cs typeface="Times New Roman"/>
                <a:sym typeface="Times New Roman"/>
              </a:defRPr>
            </a:pPr>
            <a:r>
              <a:rPr lang="zh-CN" altLang="en-US" dirty="0">
                <a:latin typeface="文鼎CS中黑"/>
                <a:ea typeface="文鼎CS中黑"/>
                <a:cs typeface="文鼎CS中黑"/>
                <a:sym typeface="文鼎CS中黑"/>
              </a:rPr>
              <a:t>一个开源项目，诞生于</a:t>
            </a:r>
            <a:r>
              <a:rPr lang="en-US" altLang="zh-CN" dirty="0"/>
              <a:t>2013</a:t>
            </a:r>
            <a:r>
              <a:rPr lang="zh-CN" altLang="en-US" dirty="0">
                <a:latin typeface="文鼎CS中黑"/>
                <a:ea typeface="文鼎CS中黑"/>
                <a:cs typeface="文鼎CS中黑"/>
                <a:sym typeface="文鼎CS中黑"/>
              </a:rPr>
              <a:t>年，</a:t>
            </a:r>
            <a:r>
              <a:rPr lang="zh-CN" altLang="en-US" dirty="0" smtClean="0">
                <a:latin typeface="文鼎CS中黑"/>
                <a:ea typeface="文鼎CS中黑"/>
                <a:cs typeface="文鼎CS中黑"/>
                <a:sym typeface="文鼎CS中黑"/>
              </a:rPr>
              <a:t>基于 </a:t>
            </a:r>
            <a:r>
              <a:rPr lang="en-US" altLang="zh-CN" dirty="0" smtClean="0">
                <a:latin typeface="文鼎CS中黑"/>
                <a:ea typeface="文鼎CS中黑"/>
                <a:cs typeface="文鼎CS中黑"/>
                <a:sym typeface="文鼎CS中黑"/>
              </a:rPr>
              <a:t>G</a:t>
            </a:r>
            <a:r>
              <a:rPr lang="en-US" altLang="zh-CN" dirty="0" smtClean="0"/>
              <a:t>o</a:t>
            </a:r>
            <a:r>
              <a:rPr lang="zh-CN" altLang="en-US" dirty="0" smtClean="0"/>
              <a:t> </a:t>
            </a:r>
            <a:r>
              <a:rPr lang="zh-CN" altLang="en-US" dirty="0" smtClean="0">
                <a:latin typeface="文鼎CS中黑"/>
                <a:ea typeface="文鼎CS中黑"/>
                <a:cs typeface="文鼎CS中黑"/>
                <a:sym typeface="文鼎CS中黑"/>
              </a:rPr>
              <a:t>语言</a:t>
            </a:r>
            <a:r>
              <a:rPr lang="zh-CN" altLang="en-US" dirty="0">
                <a:latin typeface="文鼎CS中黑"/>
                <a:ea typeface="文鼎CS中黑"/>
                <a:cs typeface="文鼎CS中黑"/>
                <a:sym typeface="文鼎CS中黑"/>
              </a:rPr>
              <a:t>实现</a:t>
            </a:r>
          </a:p>
          <a:p>
            <a:pPr marL="342900" indent="-342900" algn="l">
              <a:spcBef>
                <a:spcPts val="400"/>
              </a:spcBef>
              <a:buFont typeface="Arial" charset="0"/>
              <a:buChar char="•"/>
              <a:defRPr sz="2000">
                <a:latin typeface="文鼎CS大黑"/>
                <a:ea typeface="文鼎CS大黑"/>
                <a:cs typeface="文鼎CS大黑"/>
                <a:sym typeface="文鼎CS大黑"/>
              </a:defRPr>
            </a:pPr>
            <a:r>
              <a:rPr lang="zh-CN" altLang="en-US" dirty="0"/>
              <a:t>一个公司，创立并推动 </a:t>
            </a:r>
            <a:r>
              <a:rPr lang="en-US" altLang="zh-CN" dirty="0" err="1"/>
              <a:t>Docker</a:t>
            </a:r>
            <a:r>
              <a:rPr lang="zh-CN" altLang="en-US" dirty="0"/>
              <a:t> 技术</a:t>
            </a:r>
            <a:r>
              <a:rPr lang="zh-CN" altLang="en-US" dirty="0" smtClean="0"/>
              <a:t>发展</a:t>
            </a:r>
            <a:endParaRPr lang="zh-CN" altLang="en-US" dirty="0" smtClean="0">
              <a:latin typeface="文鼎CS中黑"/>
              <a:ea typeface="文鼎CS中黑"/>
              <a:cs typeface="文鼎CS中黑"/>
              <a:sym typeface="文鼎CS中黑"/>
            </a:endParaRPr>
          </a:p>
          <a:p>
            <a:pPr marL="342900" indent="-342900" algn="l">
              <a:spcBef>
                <a:spcPts val="400"/>
              </a:spcBef>
              <a:buFont typeface="Arial" charset="0"/>
              <a:buChar char="•"/>
              <a:defRPr sz="2000">
                <a:latin typeface="Times New Roman"/>
                <a:ea typeface="Times New Roman"/>
                <a:cs typeface="Times New Roman"/>
                <a:sym typeface="Times New Roman"/>
              </a:defRPr>
            </a:pPr>
            <a:r>
              <a:rPr dirty="0" smtClean="0">
                <a:latin typeface="文鼎CS中黑"/>
                <a:ea typeface="文鼎CS中黑"/>
                <a:cs typeface="文鼎CS中黑"/>
                <a:sym typeface="文鼎CS中黑"/>
              </a:rPr>
              <a:t>基于</a:t>
            </a:r>
            <a:r>
              <a:rPr dirty="0" smtClean="0">
                <a:solidFill>
                  <a:srgbClr val="FF0000"/>
                </a:solidFill>
                <a:latin typeface="文鼎CS中黑"/>
                <a:ea typeface="文鼎CS中黑"/>
                <a:cs typeface="文鼎CS中黑"/>
                <a:sym typeface="文鼎CS中黑"/>
              </a:rPr>
              <a:t>容器技术</a:t>
            </a:r>
            <a:r>
              <a:rPr dirty="0" smtClean="0">
                <a:latin typeface="文鼎CS中黑"/>
                <a:ea typeface="文鼎CS中黑"/>
                <a:cs typeface="文鼎CS中黑"/>
                <a:sym typeface="文鼎CS中黑"/>
              </a:rPr>
              <a:t>的</a:t>
            </a:r>
            <a:r>
              <a:rPr dirty="0" smtClean="0">
                <a:solidFill>
                  <a:srgbClr val="FF0000"/>
                </a:solidFill>
                <a:latin typeface="文鼎CS中黑"/>
                <a:ea typeface="文鼎CS中黑"/>
                <a:cs typeface="文鼎CS中黑"/>
                <a:sym typeface="文鼎CS中黑"/>
              </a:rPr>
              <a:t>轻量级</a:t>
            </a:r>
            <a:r>
              <a:rPr dirty="0" smtClean="0">
                <a:latin typeface="文鼎CS中黑"/>
                <a:ea typeface="文鼎CS中黑"/>
                <a:cs typeface="文鼎CS中黑"/>
                <a:sym typeface="文鼎CS中黑"/>
              </a:rPr>
              <a:t>的虚拟化解决方案</a:t>
            </a:r>
          </a:p>
          <a:p>
            <a:pPr marL="342900" indent="-342900" algn="l">
              <a:spcBef>
                <a:spcPts val="400"/>
              </a:spcBef>
              <a:buFont typeface="Arial" charset="0"/>
              <a:buChar char="•"/>
              <a:defRPr sz="2000">
                <a:latin typeface="Times New Roman"/>
                <a:ea typeface="Times New Roman"/>
                <a:cs typeface="Times New Roman"/>
                <a:sym typeface="Times New Roman"/>
              </a:defRPr>
            </a:pPr>
            <a:r>
              <a:rPr lang="zh-CN" altLang="en-US" dirty="0" smtClean="0"/>
              <a:t>把 </a:t>
            </a:r>
            <a:r>
              <a:rPr dirty="0" smtClean="0">
                <a:solidFill>
                  <a:srgbClr val="FF0000"/>
                </a:solidFill>
              </a:rPr>
              <a:t>cgroups</a:t>
            </a:r>
            <a:r>
              <a:rPr dirty="0" smtClean="0">
                <a:solidFill>
                  <a:srgbClr val="FF0000"/>
                </a:solidFill>
                <a:latin typeface="文鼎CS中黑"/>
                <a:ea typeface="文鼎CS中黑"/>
                <a:cs typeface="文鼎CS中黑"/>
                <a:sym typeface="文鼎CS中黑"/>
              </a:rPr>
              <a:t>，</a:t>
            </a:r>
            <a:r>
              <a:rPr dirty="0" smtClean="0">
                <a:solidFill>
                  <a:srgbClr val="FF0000"/>
                </a:solidFill>
              </a:rPr>
              <a:t>namespace</a:t>
            </a:r>
            <a:r>
              <a:rPr lang="zh-CN" altLang="en-US" dirty="0" smtClean="0">
                <a:solidFill>
                  <a:srgbClr val="FF0000"/>
                </a:solidFill>
              </a:rPr>
              <a:t> </a:t>
            </a:r>
            <a:r>
              <a:rPr dirty="0" smtClean="0">
                <a:latin typeface="文鼎CS中黑"/>
                <a:ea typeface="文鼎CS中黑"/>
                <a:cs typeface="文鼎CS中黑"/>
                <a:sym typeface="文鼎CS中黑"/>
              </a:rPr>
              <a:t>等容器底层技术进行了封装抽象</a:t>
            </a:r>
          </a:p>
          <a:p>
            <a:pPr marL="342900" indent="-342900" algn="l">
              <a:spcBef>
                <a:spcPts val="400"/>
              </a:spcBef>
              <a:buFont typeface="Arial" charset="0"/>
              <a:buChar char="•"/>
              <a:defRPr sz="2000">
                <a:latin typeface="文鼎CS大黑"/>
                <a:ea typeface="文鼎CS大黑"/>
                <a:cs typeface="文鼎CS大黑"/>
                <a:sym typeface="文鼎CS大黑"/>
              </a:defRPr>
            </a:pPr>
            <a:r>
              <a:rPr dirty="0" smtClean="0"/>
              <a:t>红帽</a:t>
            </a:r>
            <a:r>
              <a:rPr lang="zh-CN" altLang="en-US" dirty="0" smtClean="0"/>
              <a:t> </a:t>
            </a:r>
            <a:r>
              <a:rPr dirty="0" smtClean="0">
                <a:latin typeface="Times New Roman"/>
                <a:ea typeface="Times New Roman"/>
                <a:cs typeface="Times New Roman"/>
                <a:sym typeface="Times New Roman"/>
              </a:rPr>
              <a:t>Linux</a:t>
            </a:r>
            <a:r>
              <a:rPr dirty="0" smtClean="0"/>
              <a:t>，</a:t>
            </a:r>
            <a:r>
              <a:rPr dirty="0" smtClean="0">
                <a:latin typeface="Times New Roman"/>
                <a:ea typeface="Times New Roman"/>
                <a:cs typeface="Times New Roman"/>
                <a:sym typeface="Times New Roman"/>
              </a:rPr>
              <a:t>IBM</a:t>
            </a:r>
            <a:r>
              <a:rPr dirty="0" smtClean="0"/>
              <a:t>，</a:t>
            </a:r>
            <a:r>
              <a:rPr dirty="0" smtClean="0">
                <a:latin typeface="Times New Roman"/>
                <a:ea typeface="Times New Roman"/>
                <a:cs typeface="Times New Roman"/>
                <a:sym typeface="Times New Roman"/>
              </a:rPr>
              <a:t>Oracle</a:t>
            </a:r>
            <a:r>
              <a:rPr dirty="0" smtClean="0"/>
              <a:t>，微软等主流厂商已经在自己的产品里增加了对</a:t>
            </a:r>
            <a:r>
              <a:rPr lang="zh-CN" altLang="en-US" dirty="0" smtClean="0"/>
              <a:t> </a:t>
            </a:r>
            <a:r>
              <a:rPr dirty="0" smtClean="0">
                <a:latin typeface="Times New Roman"/>
                <a:ea typeface="Times New Roman"/>
                <a:cs typeface="Times New Roman"/>
                <a:sym typeface="Times New Roman"/>
              </a:rPr>
              <a:t>Docker</a:t>
            </a:r>
            <a:r>
              <a:rPr lang="zh-CN" altLang="en-US" dirty="0" smtClean="0">
                <a:latin typeface="Times New Roman"/>
                <a:ea typeface="Times New Roman"/>
                <a:cs typeface="Times New Roman"/>
                <a:sym typeface="Times New Roman"/>
              </a:rPr>
              <a:t> </a:t>
            </a:r>
            <a:r>
              <a:rPr dirty="0" smtClean="0"/>
              <a:t>的支持</a:t>
            </a:r>
            <a:endParaRPr dirty="0" smtClean="0">
              <a:latin typeface="Times New Roman"/>
              <a:ea typeface="Times New Roman"/>
              <a:cs typeface="Times New Roman"/>
              <a:sym typeface="Times New Roman"/>
            </a:endParaRPr>
          </a:p>
        </p:txBody>
      </p:sp>
      <p:pic>
        <p:nvPicPr>
          <p:cNvPr id="2" name="图片 1"/>
          <p:cNvPicPr>
            <a:picLocks noChangeAspect="1"/>
          </p:cNvPicPr>
          <p:nvPr/>
        </p:nvPicPr>
        <p:blipFill>
          <a:blip r:embed="rId3"/>
          <a:stretch>
            <a:fillRect/>
          </a:stretch>
        </p:blipFill>
        <p:spPr>
          <a:xfrm>
            <a:off x="4572957" y="3560175"/>
            <a:ext cx="4432300" cy="2794000"/>
          </a:xfrm>
          <a:prstGeom prst="rect">
            <a:avLst/>
          </a:prstGeom>
        </p:spPr>
      </p:pic>
    </p:spTree>
    <p:extLst>
      <p:ext uri="{BB962C8B-B14F-4D97-AF65-F5344CB8AC3E}">
        <p14:creationId xmlns:p14="http://schemas.microsoft.com/office/powerpoint/2010/main" val="676126423"/>
      </p:ext>
    </p:extLst>
  </p:cSld>
  <p:clrMapOvr>
    <a:masterClrMapping/>
  </p:clrMapOvr>
  <p:transition spd="slow">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207" y="2564047"/>
            <a:ext cx="951242" cy="804897"/>
          </a:xfr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589" y="2520613"/>
            <a:ext cx="1024717" cy="848331"/>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023" y="2564047"/>
            <a:ext cx="876300" cy="838200"/>
          </a:xfrm>
          <a:prstGeom prst="rect">
            <a:avLst/>
          </a:prstGeom>
        </p:spPr>
      </p:pic>
      <p:sp>
        <p:nvSpPr>
          <p:cNvPr id="25" name="TextBox 24"/>
          <p:cNvSpPr txBox="1"/>
          <p:nvPr/>
        </p:nvSpPr>
        <p:spPr>
          <a:xfrm>
            <a:off x="708918" y="3519633"/>
            <a:ext cx="2034283" cy="1549142"/>
          </a:xfrm>
          <a:prstGeom prst="rect">
            <a:avLst/>
          </a:prstGeom>
          <a:noFill/>
        </p:spPr>
        <p:txBody>
          <a:bodyPr wrap="square" rtlCol="0">
            <a:spAutoFit/>
          </a:bodyPr>
          <a:lstStyle/>
          <a:p>
            <a:pPr algn="ctr" defTabSz="430202">
              <a:spcAft>
                <a:spcPts val="400"/>
              </a:spcAft>
              <a:buSzPct val="100000"/>
            </a:pPr>
            <a:r>
              <a:rPr lang="zh-CN" altLang="en-US" sz="2000" b="1" dirty="0">
                <a:latin typeface="HP Simplified" pitchFamily="34" charset="0"/>
                <a:cs typeface="HP Simplified" pitchFamily="34" charset="0"/>
              </a:rPr>
              <a:t>构建</a:t>
            </a:r>
            <a:endParaRPr lang="en-US" altLang="zh-CN" sz="2000" b="1" dirty="0">
              <a:latin typeface="HP Simplified" pitchFamily="34" charset="0"/>
              <a:cs typeface="HP Simplified" pitchFamily="34" charset="0"/>
            </a:endParaRPr>
          </a:p>
          <a:p>
            <a:pPr algn="ctr" defTabSz="430202">
              <a:spcAft>
                <a:spcPts val="400"/>
              </a:spcAft>
              <a:buSzPct val="100000"/>
            </a:pPr>
            <a:r>
              <a:rPr lang="en-US" altLang="zh-CN" sz="2000" b="1" dirty="0">
                <a:latin typeface="HP Simplified" pitchFamily="34" charset="0"/>
                <a:cs typeface="HP Simplified" pitchFamily="34" charset="0"/>
              </a:rPr>
              <a:t>Build</a:t>
            </a:r>
          </a:p>
          <a:p>
            <a:pPr defTabSz="430202">
              <a:spcAft>
                <a:spcPts val="400"/>
              </a:spcAft>
              <a:buSzPct val="100000"/>
            </a:pPr>
            <a:r>
              <a:rPr lang="zh-CN" altLang="en-US" sz="1600" dirty="0">
                <a:latin typeface="HP Simplified" pitchFamily="34" charset="0"/>
                <a:cs typeface="HP Simplified" pitchFamily="34" charset="0"/>
              </a:rPr>
              <a:t>使用任何语言、任何工具在容器中开发和部署应用</a:t>
            </a:r>
            <a:endParaRPr lang="en-US" sz="1600" dirty="0">
              <a:latin typeface="HP Simplified" pitchFamily="34" charset="0"/>
              <a:cs typeface="HP Simplified" pitchFamily="34" charset="0"/>
            </a:endParaRPr>
          </a:p>
        </p:txBody>
      </p:sp>
      <p:sp>
        <p:nvSpPr>
          <p:cNvPr id="26" name="TextBox 25"/>
          <p:cNvSpPr txBox="1"/>
          <p:nvPr/>
        </p:nvSpPr>
        <p:spPr>
          <a:xfrm>
            <a:off x="3278805" y="3519633"/>
            <a:ext cx="2034283" cy="1549142"/>
          </a:xfrm>
          <a:prstGeom prst="rect">
            <a:avLst/>
          </a:prstGeom>
          <a:noFill/>
        </p:spPr>
        <p:txBody>
          <a:bodyPr wrap="square" rtlCol="0">
            <a:spAutoFit/>
          </a:bodyPr>
          <a:lstStyle/>
          <a:p>
            <a:pPr algn="ctr" defTabSz="430202">
              <a:spcAft>
                <a:spcPts val="400"/>
              </a:spcAft>
              <a:buSzPct val="100000"/>
            </a:pPr>
            <a:r>
              <a:rPr lang="zh-CN" altLang="en-US" sz="2000" b="1" dirty="0">
                <a:latin typeface="HP Simplified" pitchFamily="34" charset="0"/>
                <a:cs typeface="HP Simplified" pitchFamily="34" charset="0"/>
              </a:rPr>
              <a:t>分发</a:t>
            </a:r>
            <a:endParaRPr lang="en-US" altLang="zh-CN" sz="2000" b="1" dirty="0">
              <a:latin typeface="HP Simplified" pitchFamily="34" charset="0"/>
              <a:cs typeface="HP Simplified" pitchFamily="34" charset="0"/>
            </a:endParaRPr>
          </a:p>
          <a:p>
            <a:pPr algn="ctr" defTabSz="430202">
              <a:spcAft>
                <a:spcPts val="400"/>
              </a:spcAft>
              <a:buSzPct val="100000"/>
            </a:pPr>
            <a:r>
              <a:rPr lang="en-US" altLang="zh-CN" sz="2000" b="1" dirty="0">
                <a:latin typeface="HP Simplified" pitchFamily="34" charset="0"/>
                <a:cs typeface="HP Simplified" pitchFamily="34" charset="0"/>
              </a:rPr>
              <a:t>Ship</a:t>
            </a:r>
          </a:p>
          <a:p>
            <a:pPr defTabSz="430202">
              <a:spcAft>
                <a:spcPts val="400"/>
              </a:spcAft>
              <a:buSzPct val="100000"/>
            </a:pPr>
            <a:r>
              <a:rPr lang="zh-CN" altLang="en-US" sz="1600" dirty="0">
                <a:latin typeface="HP Simplified" pitchFamily="34" charset="0"/>
                <a:cs typeface="HP Simplified" pitchFamily="34" charset="0"/>
              </a:rPr>
              <a:t>以容器为单位分发应用，给</a:t>
            </a:r>
            <a:r>
              <a:rPr lang="en-US" altLang="zh-CN" sz="1600" dirty="0">
                <a:latin typeface="HP Simplified" pitchFamily="34" charset="0"/>
                <a:cs typeface="HP Simplified" pitchFamily="34" charset="0"/>
              </a:rPr>
              <a:t>QA</a:t>
            </a:r>
            <a:r>
              <a:rPr lang="zh-CN" altLang="en-US" sz="1600" dirty="0">
                <a:latin typeface="HP Simplified" pitchFamily="34" charset="0"/>
                <a:cs typeface="HP Simplified" pitchFamily="34" charset="0"/>
              </a:rPr>
              <a:t>，给生产，或是到云当中</a:t>
            </a:r>
            <a:endParaRPr lang="en-US" sz="1600" dirty="0">
              <a:latin typeface="HP Simplified" pitchFamily="34" charset="0"/>
              <a:cs typeface="HP Simplified" pitchFamily="34" charset="0"/>
            </a:endParaRPr>
          </a:p>
        </p:txBody>
      </p:sp>
      <p:sp>
        <p:nvSpPr>
          <p:cNvPr id="27" name="TextBox 26"/>
          <p:cNvSpPr txBox="1"/>
          <p:nvPr/>
        </p:nvSpPr>
        <p:spPr>
          <a:xfrm>
            <a:off x="6072032" y="3519633"/>
            <a:ext cx="2034283" cy="1549142"/>
          </a:xfrm>
          <a:prstGeom prst="rect">
            <a:avLst/>
          </a:prstGeom>
          <a:noFill/>
        </p:spPr>
        <p:txBody>
          <a:bodyPr wrap="square" rtlCol="0">
            <a:spAutoFit/>
          </a:bodyPr>
          <a:lstStyle/>
          <a:p>
            <a:pPr algn="ctr" defTabSz="430202">
              <a:spcAft>
                <a:spcPts val="400"/>
              </a:spcAft>
              <a:buSzPct val="100000"/>
            </a:pPr>
            <a:r>
              <a:rPr lang="zh-CN" altLang="en-US" sz="2000" b="1" dirty="0">
                <a:latin typeface="HP Simplified" pitchFamily="34" charset="0"/>
                <a:cs typeface="HP Simplified" pitchFamily="34" charset="0"/>
              </a:rPr>
              <a:t>运行</a:t>
            </a:r>
            <a:endParaRPr lang="en-US" altLang="zh-CN" sz="2000" b="1" dirty="0">
              <a:latin typeface="HP Simplified" pitchFamily="34" charset="0"/>
              <a:cs typeface="HP Simplified" pitchFamily="34" charset="0"/>
            </a:endParaRPr>
          </a:p>
          <a:p>
            <a:pPr algn="ctr" defTabSz="430202">
              <a:spcAft>
                <a:spcPts val="400"/>
              </a:spcAft>
              <a:buSzPct val="100000"/>
            </a:pPr>
            <a:r>
              <a:rPr lang="en-US" altLang="zh-CN" sz="2000" b="1" dirty="0">
                <a:latin typeface="HP Simplified" pitchFamily="34" charset="0"/>
                <a:cs typeface="HP Simplified" pitchFamily="34" charset="0"/>
              </a:rPr>
              <a:t>Run</a:t>
            </a:r>
          </a:p>
          <a:p>
            <a:pPr defTabSz="430202">
              <a:spcAft>
                <a:spcPts val="400"/>
              </a:spcAft>
              <a:buSzPct val="100000"/>
            </a:pPr>
            <a:r>
              <a:rPr lang="zh-CN" altLang="en-US" sz="1600" dirty="0">
                <a:latin typeface="HP Simplified" pitchFamily="34" charset="0"/>
                <a:cs typeface="HP Simplified" pitchFamily="34" charset="0"/>
              </a:rPr>
              <a:t>在上千个节点中运行，或是在数据中心之间或云中随意移动</a:t>
            </a:r>
            <a:endParaRPr lang="en-US" sz="1600" dirty="0">
              <a:latin typeface="HP Simplified" pitchFamily="34" charset="0"/>
              <a:cs typeface="HP Simplified" pitchFamily="34" charset="0"/>
            </a:endParaRPr>
          </a:p>
        </p:txBody>
      </p:sp>
      <p:sp>
        <p:nvSpPr>
          <p:cNvPr id="10" name="Shape 42"/>
          <p:cNvSpPr>
            <a:spLocks noGrp="1"/>
          </p:cNvSpPr>
          <p:nvPr>
            <p:ph type="title"/>
          </p:nvPr>
        </p:nvSpPr>
        <p:spPr>
          <a:xfrm>
            <a:off x="684212" y="274637"/>
            <a:ext cx="8001001" cy="563563"/>
          </a:xfrm>
          <a:prstGeom prst="rect">
            <a:avLst/>
          </a:prstGeom>
        </p:spPr>
        <p:txBody>
          <a:bodyPr/>
          <a:lstStyle/>
          <a:p>
            <a:pPr defTabSz="876300">
              <a:defRPr sz="2600">
                <a:latin typeface="Times New Roman"/>
                <a:ea typeface="Times New Roman"/>
                <a:cs typeface="Times New Roman"/>
                <a:sym typeface="Times New Roman"/>
              </a:defRPr>
            </a:pPr>
            <a:r>
              <a:rPr dirty="0" smtClean="0"/>
              <a:t>Docker</a:t>
            </a:r>
            <a:r>
              <a:rPr lang="zh-CN" altLang="en-US" dirty="0" smtClean="0">
                <a:latin typeface="文鼎CS中黑"/>
                <a:ea typeface="文鼎CS中黑"/>
                <a:cs typeface="文鼎CS中黑"/>
                <a:sym typeface="文鼎CS中黑"/>
              </a:rPr>
              <a:t> 怎么用</a:t>
            </a:r>
            <a:endParaRPr dirty="0">
              <a:latin typeface="文鼎CS中黑"/>
              <a:ea typeface="文鼎CS中黑"/>
              <a:cs typeface="文鼎CS中黑"/>
              <a:sym typeface="文鼎CS中黑"/>
            </a:endParaRPr>
          </a:p>
        </p:txBody>
      </p:sp>
    </p:spTree>
    <p:extLst>
      <p:ext uri="{BB962C8B-B14F-4D97-AF65-F5344CB8AC3E}">
        <p14:creationId xmlns:p14="http://schemas.microsoft.com/office/powerpoint/2010/main" val="5484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xfrm>
            <a:off x="684212" y="274637"/>
            <a:ext cx="8001001" cy="563563"/>
          </a:xfrm>
          <a:prstGeom prst="rect">
            <a:avLst/>
          </a:prstGeom>
        </p:spPr>
        <p:txBody>
          <a:bodyPr/>
          <a:lstStyle/>
          <a:p>
            <a:pPr defTabSz="876300">
              <a:defRPr sz="2600">
                <a:latin typeface="Times New Roman"/>
                <a:ea typeface="Times New Roman"/>
                <a:cs typeface="Times New Roman"/>
                <a:sym typeface="Times New Roman"/>
              </a:defRPr>
            </a:pPr>
            <a:r>
              <a:rPr dirty="0" smtClean="0"/>
              <a:t>Docker</a:t>
            </a:r>
            <a:r>
              <a:rPr lang="zh-CN" altLang="en-US" dirty="0" smtClean="0"/>
              <a:t> </a:t>
            </a:r>
            <a:r>
              <a:rPr lang="zh-CN" altLang="en-US" dirty="0" smtClean="0">
                <a:latin typeface="文鼎CS中黑"/>
                <a:ea typeface="文鼎CS中黑"/>
                <a:cs typeface="文鼎CS中黑"/>
                <a:sym typeface="文鼎CS中黑"/>
              </a:rPr>
              <a:t>成长历程</a:t>
            </a:r>
            <a:endParaRPr dirty="0">
              <a:latin typeface="文鼎CS中黑"/>
              <a:ea typeface="文鼎CS中黑"/>
              <a:cs typeface="文鼎CS中黑"/>
              <a:sym typeface="文鼎CS中黑"/>
            </a:endParaRPr>
          </a:p>
        </p:txBody>
      </p:sp>
      <p:sp>
        <p:nvSpPr>
          <p:cNvPr id="43" name="Shape 43"/>
          <p:cNvSpPr>
            <a:spLocks noGrp="1"/>
          </p:cNvSpPr>
          <p:nvPr>
            <p:ph type="body" idx="1"/>
          </p:nvPr>
        </p:nvSpPr>
        <p:spPr>
          <a:xfrm>
            <a:off x="684212" y="1420992"/>
            <a:ext cx="8001001" cy="2012949"/>
          </a:xfrm>
          <a:prstGeom prst="rect">
            <a:avLst/>
          </a:prstGeom>
        </p:spPr>
        <p:txBody>
          <a:bodyPr>
            <a:normAutofit fontScale="62500" lnSpcReduction="20000"/>
          </a:bodyPr>
          <a:lstStyle/>
          <a:p>
            <a:pPr marL="457200" indent="-457200" algn="l">
              <a:buFont typeface="Arial" charset="0"/>
              <a:buChar char="•"/>
            </a:pPr>
            <a:r>
              <a:rPr lang="en-US" altLang="zh-CN" dirty="0" smtClean="0"/>
              <a:t>2013</a:t>
            </a:r>
            <a:r>
              <a:rPr lang="zh-CN" altLang="en-US" dirty="0" smtClean="0"/>
              <a:t> 年 </a:t>
            </a:r>
            <a:r>
              <a:rPr lang="en-US" altLang="zh-CN" dirty="0" smtClean="0"/>
              <a:t>3</a:t>
            </a:r>
            <a:r>
              <a:rPr lang="zh-CN" altLang="en-US" dirty="0" smtClean="0"/>
              <a:t> 月，</a:t>
            </a:r>
            <a:r>
              <a:rPr lang="en-US" altLang="zh-CN" dirty="0" err="1" smtClean="0"/>
              <a:t>Docker</a:t>
            </a:r>
            <a:r>
              <a:rPr lang="en-US" altLang="zh-CN" dirty="0" smtClean="0"/>
              <a:t> </a:t>
            </a:r>
            <a:r>
              <a:rPr lang="zh-CN" altLang="en-US" dirty="0" smtClean="0"/>
              <a:t>基于 </a:t>
            </a:r>
            <a:r>
              <a:rPr lang="en-US" altLang="zh-CN" dirty="0"/>
              <a:t>Apache 2.0 </a:t>
            </a:r>
            <a:r>
              <a:rPr lang="zh-CN" altLang="en-US" dirty="0"/>
              <a:t>版权开放</a:t>
            </a:r>
            <a:r>
              <a:rPr lang="zh-CN" altLang="en-US" dirty="0" smtClean="0"/>
              <a:t>源代码</a:t>
            </a:r>
          </a:p>
          <a:p>
            <a:pPr marL="457200" indent="-457200" algn="l">
              <a:buFont typeface="Arial" charset="0"/>
              <a:buChar char="•"/>
            </a:pPr>
            <a:r>
              <a:rPr lang="en-US" altLang="zh-CN" dirty="0" smtClean="0"/>
              <a:t>2014 </a:t>
            </a:r>
            <a:r>
              <a:rPr lang="zh-CN" altLang="en-US" dirty="0"/>
              <a:t>年 </a:t>
            </a:r>
            <a:r>
              <a:rPr lang="en-US" altLang="zh-CN" dirty="0"/>
              <a:t>6 </a:t>
            </a:r>
            <a:r>
              <a:rPr lang="zh-CN" altLang="en-US" dirty="0" smtClean="0"/>
              <a:t>月，发布 </a:t>
            </a:r>
            <a:r>
              <a:rPr lang="en-US" altLang="zh-CN" dirty="0"/>
              <a:t>v1.0 </a:t>
            </a:r>
            <a:r>
              <a:rPr lang="zh-CN" altLang="en-US" dirty="0" smtClean="0"/>
              <a:t>版本</a:t>
            </a:r>
          </a:p>
          <a:p>
            <a:pPr marL="457200" indent="-457200" algn="l">
              <a:buFont typeface="Arial" charset="0"/>
              <a:buChar char="•"/>
            </a:pPr>
            <a:r>
              <a:rPr lang="en-US" altLang="zh-CN" dirty="0" smtClean="0"/>
              <a:t>2014</a:t>
            </a:r>
            <a:r>
              <a:rPr lang="zh-CN" altLang="en-US" dirty="0" smtClean="0"/>
              <a:t> 年 </a:t>
            </a:r>
            <a:r>
              <a:rPr lang="en-US" altLang="zh-CN" dirty="0" smtClean="0"/>
              <a:t>11</a:t>
            </a:r>
            <a:r>
              <a:rPr lang="zh-CN" altLang="en-US" dirty="0" smtClean="0"/>
              <a:t> 月，</a:t>
            </a:r>
            <a:r>
              <a:rPr lang="en-US" altLang="zh-CN" dirty="0" smtClean="0"/>
              <a:t>Amazon</a:t>
            </a:r>
            <a:r>
              <a:rPr lang="zh-CN" altLang="en-US" dirty="0" smtClean="0"/>
              <a:t> </a:t>
            </a:r>
            <a:r>
              <a:rPr lang="en-US" altLang="zh-CN" dirty="0" smtClean="0"/>
              <a:t>AWS</a:t>
            </a:r>
            <a:r>
              <a:rPr lang="zh-CN" altLang="en-US" dirty="0" smtClean="0"/>
              <a:t> 宣布其 </a:t>
            </a:r>
            <a:r>
              <a:rPr lang="en-US" altLang="zh-CN" dirty="0" smtClean="0"/>
              <a:t>EC2</a:t>
            </a:r>
            <a:r>
              <a:rPr lang="zh-CN" altLang="en-US" dirty="0" smtClean="0"/>
              <a:t>容器服务支持 </a:t>
            </a:r>
            <a:r>
              <a:rPr lang="en-US" altLang="zh-CN" dirty="0" err="1" smtClean="0"/>
              <a:t>Docker</a:t>
            </a:r>
            <a:endParaRPr lang="zh-CN" altLang="en-US" dirty="0" smtClean="0"/>
          </a:p>
          <a:p>
            <a:pPr marL="457200" indent="-457200" algn="l">
              <a:buFont typeface="Arial" charset="0"/>
              <a:buChar char="•"/>
            </a:pPr>
            <a:r>
              <a:rPr lang="en-US" altLang="zh-CN" dirty="0" smtClean="0"/>
              <a:t>2015</a:t>
            </a:r>
            <a:r>
              <a:rPr lang="zh-CN" altLang="en-US" dirty="0" smtClean="0"/>
              <a:t> 年</a:t>
            </a:r>
            <a:r>
              <a:rPr lang="en-US" altLang="zh-CN" dirty="0" smtClean="0"/>
              <a:t>4</a:t>
            </a:r>
            <a:r>
              <a:rPr lang="zh-CN" altLang="en-US" dirty="0" smtClean="0"/>
              <a:t>月，完成</a:t>
            </a:r>
            <a:r>
              <a:rPr lang="en-US" altLang="zh-CN" dirty="0" smtClean="0"/>
              <a:t>9500</a:t>
            </a:r>
            <a:r>
              <a:rPr lang="zh-CN" altLang="en-US" dirty="0" smtClean="0"/>
              <a:t>万美元融资，估值超过</a:t>
            </a:r>
            <a:r>
              <a:rPr lang="en-US" altLang="zh-CN" dirty="0" smtClean="0"/>
              <a:t>10</a:t>
            </a:r>
            <a:r>
              <a:rPr lang="zh-CN" altLang="en-US" dirty="0" smtClean="0"/>
              <a:t>亿美金</a:t>
            </a:r>
          </a:p>
          <a:p>
            <a:pPr marL="457200" indent="-457200" algn="l">
              <a:buFont typeface="Arial" charset="0"/>
              <a:buChar char="•"/>
            </a:pPr>
            <a:r>
              <a:rPr lang="en-US" altLang="zh-CN" dirty="0" smtClean="0"/>
              <a:t>2015</a:t>
            </a:r>
            <a:r>
              <a:rPr lang="zh-CN" altLang="en-US" dirty="0"/>
              <a:t> </a:t>
            </a:r>
            <a:r>
              <a:rPr lang="zh-CN" altLang="en-US" dirty="0" smtClean="0"/>
              <a:t>年底，推出 </a:t>
            </a:r>
            <a:r>
              <a:rPr lang="en-US" altLang="zh-CN" dirty="0" err="1" smtClean="0"/>
              <a:t>Docker</a:t>
            </a:r>
            <a:r>
              <a:rPr lang="zh-CN" altLang="en-US" dirty="0" smtClean="0"/>
              <a:t> </a:t>
            </a:r>
            <a:r>
              <a:rPr lang="en-US" altLang="zh-CN" dirty="0" smtClean="0"/>
              <a:t>Hub</a:t>
            </a:r>
            <a:r>
              <a:rPr lang="zh-CN" altLang="en-US" dirty="0" smtClean="0"/>
              <a:t>，成为其主要盈利手段</a:t>
            </a:r>
          </a:p>
          <a:p>
            <a:pPr marL="457200" indent="-457200" algn="l">
              <a:buFont typeface="Arial" charset="0"/>
              <a:buChar char="•"/>
            </a:pPr>
            <a:r>
              <a:rPr lang="en-US" altLang="zh-CN" dirty="0" smtClean="0"/>
              <a:t>2016 </a:t>
            </a:r>
            <a:r>
              <a:rPr lang="zh-CN" altLang="en-US" dirty="0" smtClean="0"/>
              <a:t>年，</a:t>
            </a:r>
            <a:r>
              <a:rPr lang="en-US" altLang="zh-CN" dirty="0" err="1"/>
              <a:t>Docker</a:t>
            </a:r>
            <a:r>
              <a:rPr lang="en-US" altLang="zh-CN" dirty="0"/>
              <a:t> </a:t>
            </a:r>
            <a:r>
              <a:rPr lang="zh-CN" altLang="en-US" dirty="0"/>
              <a:t>技术已发展有 </a:t>
            </a:r>
            <a:r>
              <a:rPr lang="en-US" altLang="zh-CN" dirty="0"/>
              <a:t>3 </a:t>
            </a:r>
            <a:r>
              <a:rPr lang="zh-CN" altLang="en-US" dirty="0"/>
              <a:t>年多时间，</a:t>
            </a:r>
            <a:r>
              <a:rPr lang="zh-CN" altLang="en-US" dirty="0" smtClean="0"/>
              <a:t>开始</a:t>
            </a:r>
            <a:r>
              <a:rPr lang="zh-CN" altLang="en-US" dirty="0"/>
              <a:t>走向</a:t>
            </a:r>
            <a:r>
              <a:rPr lang="zh-CN" altLang="en-US" dirty="0" smtClean="0"/>
              <a:t>成熟</a:t>
            </a:r>
            <a:endParaRPr dirty="0">
              <a:latin typeface="文鼎CS大黑"/>
              <a:ea typeface="文鼎CS大黑"/>
              <a:cs typeface="文鼎CS大黑"/>
              <a:sym typeface="文鼎CS大黑"/>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3433941"/>
            <a:ext cx="6643688" cy="2839892"/>
          </a:xfrm>
          <a:prstGeom prst="rect">
            <a:avLst/>
          </a:prstGeom>
        </p:spPr>
      </p:pic>
    </p:spTree>
    <p:extLst>
      <p:ext uri="{BB962C8B-B14F-4D97-AF65-F5344CB8AC3E}">
        <p14:creationId xmlns:p14="http://schemas.microsoft.com/office/powerpoint/2010/main" val="516086941"/>
      </p:ext>
    </p:extLst>
  </p:cSld>
  <p:clrMapOvr>
    <a:masterClrMapping/>
  </p:clrMapOvr>
  <p:transition spd="slow">
    <p:dissolv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4999"/>
              </a:srgbClr>
            </a:outerShdw>
          </a:effectLst>
        </a:effectStyle>
        <a:effectStyle>
          <a:effectLst>
            <a:outerShdw blurRad="38100" dist="23000" dir="5400000" rotWithShape="0">
              <a:srgbClr val="000000">
                <a:alpha val="34999"/>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4999"/>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4999"/>
              </a:srgbClr>
            </a:outerShdw>
          </a:effectLst>
        </a:effectStyle>
        <a:effectStyle>
          <a:effectLst>
            <a:outerShdw blurRad="38100" dist="23000" dir="5400000" rotWithShape="0">
              <a:srgbClr val="000000">
                <a:alpha val="34999"/>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4999"/>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6691</TotalTime>
  <Words>4547</Words>
  <Application>Microsoft Macintosh PowerPoint</Application>
  <PresentationFormat>全屏显示(4:3)</PresentationFormat>
  <Paragraphs>780</Paragraphs>
  <Slides>60</Slides>
  <Notes>35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60</vt:i4>
      </vt:variant>
    </vt:vector>
  </HeadingPairs>
  <TitlesOfParts>
    <vt:vector size="75" baseType="lpstr">
      <vt:lpstr>Arial Unicode MS</vt:lpstr>
      <vt:lpstr>Bauhaus 93</vt:lpstr>
      <vt:lpstr>Calibri</vt:lpstr>
      <vt:lpstr>Candara</vt:lpstr>
      <vt:lpstr>Helvetica</vt:lpstr>
      <vt:lpstr>HP Simplified</vt:lpstr>
      <vt:lpstr>MyriadRegular</vt:lpstr>
      <vt:lpstr>Times New Roman</vt:lpstr>
      <vt:lpstr>Wingdings</vt:lpstr>
      <vt:lpstr>宋体</vt:lpstr>
      <vt:lpstr>微软雅黑</vt:lpstr>
      <vt:lpstr>文鼎CS大黑</vt:lpstr>
      <vt:lpstr>文鼎CS中黑</vt:lpstr>
      <vt:lpstr>Arial</vt:lpstr>
      <vt:lpstr>Office 主题</vt:lpstr>
      <vt:lpstr>Docker 技术</vt:lpstr>
      <vt:lpstr>目录</vt:lpstr>
      <vt:lpstr>关于我自己</vt:lpstr>
      <vt:lpstr>先聊聊容器</vt:lpstr>
      <vt:lpstr>容器是什么</vt:lpstr>
      <vt:lpstr>容器</vt:lpstr>
      <vt:lpstr>Docker是什么？</vt:lpstr>
      <vt:lpstr>Docker 怎么用</vt:lpstr>
      <vt:lpstr>Docker 成长历程</vt:lpstr>
      <vt:lpstr>Docker 生态</vt:lpstr>
      <vt:lpstr>认识 Docker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Docker VS 虚拟机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为什么使用 Docker</vt:lpstr>
      <vt:lpstr>为什么是 Docker</vt:lpstr>
      <vt:lpstr>Docker 生态</vt:lpstr>
      <vt:lpstr>PowerPoint 演示文稿</vt:lpstr>
      <vt:lpstr>PowerPoint 演示文稿</vt:lpstr>
      <vt:lpstr>PowerPoint 演示文稿</vt:lpstr>
      <vt:lpstr>PowerPoint 演示文稿</vt:lpstr>
      <vt:lpstr>PowerPoint 演示文稿</vt:lpstr>
      <vt:lpstr>PowerPoint 演示文稿</vt:lpstr>
      <vt:lpstr>Docker 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Docker 实践经验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Docker 操作</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技术</dc:title>
  <cp:lastModifiedBy>ma yue</cp:lastModifiedBy>
  <cp:revision>118</cp:revision>
  <dcterms:modified xsi:type="dcterms:W3CDTF">2016-05-09T02:29:16Z</dcterms:modified>
</cp:coreProperties>
</file>